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Lst>
  <p:notesMasterIdLst>
    <p:notesMasterId r:id="rId34"/>
  </p:notesMasterIdLst>
  <p:sldIdLst>
    <p:sldId id="256" r:id="rId5"/>
    <p:sldId id="257" r:id="rId6"/>
    <p:sldId id="505" r:id="rId7"/>
    <p:sldId id="276" r:id="rId8"/>
    <p:sldId id="499" r:id="rId9"/>
    <p:sldId id="261" r:id="rId10"/>
    <p:sldId id="446" r:id="rId11"/>
    <p:sldId id="508" r:id="rId12"/>
    <p:sldId id="509" r:id="rId13"/>
    <p:sldId id="448" r:id="rId14"/>
    <p:sldId id="517" r:id="rId15"/>
    <p:sldId id="533" r:id="rId16"/>
    <p:sldId id="510" r:id="rId17"/>
    <p:sldId id="511" r:id="rId18"/>
    <p:sldId id="512" r:id="rId19"/>
    <p:sldId id="513" r:id="rId20"/>
    <p:sldId id="514" r:id="rId21"/>
    <p:sldId id="530" r:id="rId22"/>
    <p:sldId id="532" r:id="rId23"/>
    <p:sldId id="526" r:id="rId24"/>
    <p:sldId id="425" r:id="rId25"/>
    <p:sldId id="515" r:id="rId26"/>
    <p:sldId id="516" r:id="rId27"/>
    <p:sldId id="506" r:id="rId28"/>
    <p:sldId id="534" r:id="rId29"/>
    <p:sldId id="507" r:id="rId30"/>
    <p:sldId id="275" r:id="rId31"/>
    <p:sldId id="364" r:id="rId32"/>
    <p:sldId id="33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542A04-1181-024A-F244-ED138ED1E425}" name="Mary O'Leary" initials="MO" userId="S::moleary@socialent.onmicrosoft.com::dd63da1e-441a-4c6c-968f-72a5343e3e90" providerId="AD"/>
  <p188:author id="{AD473006-062C-2ADA-60BE-D79940C1E87D}" name="Kim Hopkinson" initials="KH" userId="S::Khopkinson@socialent.onmicrosoft.com::d8f7c031-b782-42c5-bcda-74c4ef79cbdf" providerId="AD"/>
  <p188:author id="{70D5D208-75DE-9CD4-2B60-5B8F2281146A}" name="Crystal Duarte" initials="CD" userId="S::cduarte@socialent.onmicrosoft.com::1c78011e-16af-4674-9d14-43e9b9426d12" providerId="AD"/>
  <p188:author id="{45F4830A-1193-AE0A-B1DF-2B274AB44D30}" name="Margaret Del Giudice" initials="MD" userId="S::mdelgiudice@socialent.onmicrosoft.com::7e136382-e8cf-4608-80e0-449e16c5d30c" providerId="AD"/>
  <p188:author id="{7A9F06E7-6CB8-3D7C-1D49-F0BB2D8C066F}" name="Kris Barats" initials="KB" userId="S::kbarats@socialent.onmicrosoft.com::895e937d-ff3f-4329-ad5e-e28dd614c5b7" providerId="AD"/>
  <p188:author id="{18A890F1-CC09-74F5-0687-DCF9D54E73B9}" name="Emma Rodriguez" initials="ER" userId="S::Erodriguez@socialent.onmicrosoft.com::28660887-cbb5-4bb1-b891-95ebc9edd44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0000"/>
    <a:srgbClr val="FBECE9"/>
    <a:srgbClr val="595959"/>
    <a:srgbClr val="B30000"/>
    <a:srgbClr val="DF5327"/>
    <a:srgbClr val="923316"/>
    <a:srgbClr val="FF0000"/>
    <a:srgbClr val="0000CC"/>
    <a:srgbClr val="B4C6E7"/>
    <a:srgbClr val="D8E8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BFB1D6-0AD0-4D66-B866-9F248CB8D3A0}" v="5" dt="2025-02-24T17:52:21.1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49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y O'Leary" userId="dd63da1e-441a-4c6c-968f-72a5343e3e90" providerId="ADAL" clId="{0CA4126D-4C25-4FB5-BC7C-6771E14812AC}"/>
    <pc:docChg chg="undo custSel modSld">
      <pc:chgData name="Mary O'Leary" userId="dd63da1e-441a-4c6c-968f-72a5343e3e90" providerId="ADAL" clId="{0CA4126D-4C25-4FB5-BC7C-6771E14812AC}" dt="2025-02-24T21:40:37.075" v="305"/>
      <pc:docMkLst>
        <pc:docMk/>
      </pc:docMkLst>
      <pc:sldChg chg="modSp mod">
        <pc:chgData name="Mary O'Leary" userId="dd63da1e-441a-4c6c-968f-72a5343e3e90" providerId="ADAL" clId="{0CA4126D-4C25-4FB5-BC7C-6771E14812AC}" dt="2025-02-14T16:17:39.714" v="23" actId="20577"/>
        <pc:sldMkLst>
          <pc:docMk/>
          <pc:sldMk cId="785460860" sldId="256"/>
        </pc:sldMkLst>
        <pc:spChg chg="mod">
          <ac:chgData name="Mary O'Leary" userId="dd63da1e-441a-4c6c-968f-72a5343e3e90" providerId="ADAL" clId="{0CA4126D-4C25-4FB5-BC7C-6771E14812AC}" dt="2025-02-14T16:16:34.562" v="19" actId="20577"/>
          <ac:spMkLst>
            <pc:docMk/>
            <pc:sldMk cId="785460860" sldId="256"/>
            <ac:spMk id="2" creationId="{33E9C02A-8D91-41B3-98DC-550C1748DCCB}"/>
          </ac:spMkLst>
        </pc:spChg>
        <pc:spChg chg="mod">
          <ac:chgData name="Mary O'Leary" userId="dd63da1e-441a-4c6c-968f-72a5343e3e90" providerId="ADAL" clId="{0CA4126D-4C25-4FB5-BC7C-6771E14812AC}" dt="2025-02-14T16:17:39.714" v="23" actId="20577"/>
          <ac:spMkLst>
            <pc:docMk/>
            <pc:sldMk cId="785460860" sldId="256"/>
            <ac:spMk id="3" creationId="{B4B28AA7-3682-4572-BB39-75297AD81B45}"/>
          </ac:spMkLst>
        </pc:spChg>
      </pc:sldChg>
      <pc:sldChg chg="modSp mod">
        <pc:chgData name="Mary O'Leary" userId="dd63da1e-441a-4c6c-968f-72a5343e3e90" providerId="ADAL" clId="{0CA4126D-4C25-4FB5-BC7C-6771E14812AC}" dt="2025-02-14T16:18:11.494" v="28" actId="20577"/>
        <pc:sldMkLst>
          <pc:docMk/>
          <pc:sldMk cId="1350574708" sldId="257"/>
        </pc:sldMkLst>
        <pc:spChg chg="mod">
          <ac:chgData name="Mary O'Leary" userId="dd63da1e-441a-4c6c-968f-72a5343e3e90" providerId="ADAL" clId="{0CA4126D-4C25-4FB5-BC7C-6771E14812AC}" dt="2025-02-14T16:18:11.494" v="28" actId="20577"/>
          <ac:spMkLst>
            <pc:docMk/>
            <pc:sldMk cId="1350574708" sldId="257"/>
            <ac:spMk id="7" creationId="{55FAD108-7F06-4E05-B844-3C0F51E56771}"/>
          </ac:spMkLst>
        </pc:spChg>
      </pc:sldChg>
      <pc:sldChg chg="modSp mod">
        <pc:chgData name="Mary O'Leary" userId="dd63da1e-441a-4c6c-968f-72a5343e3e90" providerId="ADAL" clId="{0CA4126D-4C25-4FB5-BC7C-6771E14812AC}" dt="2025-02-14T16:20:47.859" v="53" actId="20577"/>
        <pc:sldMkLst>
          <pc:docMk/>
          <pc:sldMk cId="2133882492" sldId="261"/>
        </pc:sldMkLst>
        <pc:spChg chg="mod">
          <ac:chgData name="Mary O'Leary" userId="dd63da1e-441a-4c6c-968f-72a5343e3e90" providerId="ADAL" clId="{0CA4126D-4C25-4FB5-BC7C-6771E14812AC}" dt="2025-02-14T16:20:47.859" v="53" actId="20577"/>
          <ac:spMkLst>
            <pc:docMk/>
            <pc:sldMk cId="2133882492" sldId="261"/>
            <ac:spMk id="2" creationId="{3FADE0EB-87FE-4B25-B880-02D302BDD327}"/>
          </ac:spMkLst>
        </pc:spChg>
        <pc:spChg chg="mod">
          <ac:chgData name="Mary O'Leary" userId="dd63da1e-441a-4c6c-968f-72a5343e3e90" providerId="ADAL" clId="{0CA4126D-4C25-4FB5-BC7C-6771E14812AC}" dt="2025-02-14T16:20:11.655" v="38" actId="20577"/>
          <ac:spMkLst>
            <pc:docMk/>
            <pc:sldMk cId="2133882492" sldId="261"/>
            <ac:spMk id="3" creationId="{46FFF90A-C50A-4128-BE95-BD564DDABB4B}"/>
          </ac:spMkLst>
        </pc:spChg>
      </pc:sldChg>
      <pc:sldChg chg="modSp mod">
        <pc:chgData name="Mary O'Leary" userId="dd63da1e-441a-4c6c-968f-72a5343e3e90" providerId="ADAL" clId="{0CA4126D-4C25-4FB5-BC7C-6771E14812AC}" dt="2025-02-24T21:40:37.075" v="305"/>
        <pc:sldMkLst>
          <pc:docMk/>
          <pc:sldMk cId="1213393608" sldId="275"/>
        </pc:sldMkLst>
        <pc:spChg chg="mod">
          <ac:chgData name="Mary O'Leary" userId="dd63da1e-441a-4c6c-968f-72a5343e3e90" providerId="ADAL" clId="{0CA4126D-4C25-4FB5-BC7C-6771E14812AC}" dt="2025-02-24T21:40:37.075" v="305"/>
          <ac:spMkLst>
            <pc:docMk/>
            <pc:sldMk cId="1213393608" sldId="275"/>
            <ac:spMk id="3" creationId="{A829DDE6-E08A-4BEC-AF90-C313BAFDC31B}"/>
          </ac:spMkLst>
        </pc:spChg>
      </pc:sldChg>
      <pc:sldChg chg="modSp mod">
        <pc:chgData name="Mary O'Leary" userId="dd63da1e-441a-4c6c-968f-72a5343e3e90" providerId="ADAL" clId="{0CA4126D-4C25-4FB5-BC7C-6771E14812AC}" dt="2025-02-14T16:36:46.470" v="98" actId="20577"/>
        <pc:sldMkLst>
          <pc:docMk/>
          <pc:sldMk cId="780653395" sldId="425"/>
        </pc:sldMkLst>
        <pc:spChg chg="mod">
          <ac:chgData name="Mary O'Leary" userId="dd63da1e-441a-4c6c-968f-72a5343e3e90" providerId="ADAL" clId="{0CA4126D-4C25-4FB5-BC7C-6771E14812AC}" dt="2025-02-14T16:36:46.470" v="98" actId="20577"/>
          <ac:spMkLst>
            <pc:docMk/>
            <pc:sldMk cId="780653395" sldId="425"/>
            <ac:spMk id="4" creationId="{C5A702DC-9B3D-0EDF-DD7D-BD22AA8595EF}"/>
          </ac:spMkLst>
        </pc:spChg>
      </pc:sldChg>
      <pc:sldChg chg="modSp mod">
        <pc:chgData name="Mary O'Leary" userId="dd63da1e-441a-4c6c-968f-72a5343e3e90" providerId="ADAL" clId="{0CA4126D-4C25-4FB5-BC7C-6771E14812AC}" dt="2025-02-14T16:20:54.271" v="58" actId="20577"/>
        <pc:sldMkLst>
          <pc:docMk/>
          <pc:sldMk cId="581191337" sldId="446"/>
        </pc:sldMkLst>
        <pc:spChg chg="mod">
          <ac:chgData name="Mary O'Leary" userId="dd63da1e-441a-4c6c-968f-72a5343e3e90" providerId="ADAL" clId="{0CA4126D-4C25-4FB5-BC7C-6771E14812AC}" dt="2025-02-14T16:20:54.271" v="58" actId="20577"/>
          <ac:spMkLst>
            <pc:docMk/>
            <pc:sldMk cId="581191337" sldId="446"/>
            <ac:spMk id="5" creationId="{F293408B-A031-2C46-E1A3-42B2F0AEE5EC}"/>
          </ac:spMkLst>
        </pc:spChg>
      </pc:sldChg>
      <pc:sldChg chg="modSp mod">
        <pc:chgData name="Mary O'Leary" userId="dd63da1e-441a-4c6c-968f-72a5343e3e90" providerId="ADAL" clId="{0CA4126D-4C25-4FB5-BC7C-6771E14812AC}" dt="2025-02-24T21:40:29.852" v="304" actId="5793"/>
        <pc:sldMkLst>
          <pc:docMk/>
          <pc:sldMk cId="942768560" sldId="499"/>
        </pc:sldMkLst>
        <pc:spChg chg="mod">
          <ac:chgData name="Mary O'Leary" userId="dd63da1e-441a-4c6c-968f-72a5343e3e90" providerId="ADAL" clId="{0CA4126D-4C25-4FB5-BC7C-6771E14812AC}" dt="2025-02-24T21:40:29.852" v="304" actId="5793"/>
          <ac:spMkLst>
            <pc:docMk/>
            <pc:sldMk cId="942768560" sldId="499"/>
            <ac:spMk id="3" creationId="{A829DDE6-E08A-4BEC-AF90-C313BAFDC31B}"/>
          </ac:spMkLst>
        </pc:spChg>
      </pc:sldChg>
      <pc:sldChg chg="addSp delSp modSp mod">
        <pc:chgData name="Mary O'Leary" userId="dd63da1e-441a-4c6c-968f-72a5343e3e90" providerId="ADAL" clId="{0CA4126D-4C25-4FB5-BC7C-6771E14812AC}" dt="2025-02-14T16:20:01.178" v="33" actId="1076"/>
        <pc:sldMkLst>
          <pc:docMk/>
          <pc:sldMk cId="1254631024" sldId="505"/>
        </pc:sldMkLst>
        <pc:graphicFrameChg chg="add mod modGraphic">
          <ac:chgData name="Mary O'Leary" userId="dd63da1e-441a-4c6c-968f-72a5343e3e90" providerId="ADAL" clId="{0CA4126D-4C25-4FB5-BC7C-6771E14812AC}" dt="2025-02-14T16:20:01.178" v="33" actId="1076"/>
          <ac:graphicFrameMkLst>
            <pc:docMk/>
            <pc:sldMk cId="1254631024" sldId="505"/>
            <ac:graphicFrameMk id="4" creationId="{F5B696C7-C5BE-61B9-97E0-267A9AB04BAE}"/>
          </ac:graphicFrameMkLst>
        </pc:graphicFrameChg>
      </pc:sldChg>
      <pc:sldChg chg="modSp mod">
        <pc:chgData name="Mary O'Leary" userId="dd63da1e-441a-4c6c-968f-72a5343e3e90" providerId="ADAL" clId="{0CA4126D-4C25-4FB5-BC7C-6771E14812AC}" dt="2025-02-14T16:38:56.265" v="236" actId="20577"/>
        <pc:sldMkLst>
          <pc:docMk/>
          <pc:sldMk cId="4251863192" sldId="506"/>
        </pc:sldMkLst>
        <pc:spChg chg="mod">
          <ac:chgData name="Mary O'Leary" userId="dd63da1e-441a-4c6c-968f-72a5343e3e90" providerId="ADAL" clId="{0CA4126D-4C25-4FB5-BC7C-6771E14812AC}" dt="2025-02-14T16:38:56.265" v="236" actId="20577"/>
          <ac:spMkLst>
            <pc:docMk/>
            <pc:sldMk cId="4251863192" sldId="506"/>
            <ac:spMk id="4" creationId="{B240B548-0B33-E926-99AE-1DCBAEBF4AC8}"/>
          </ac:spMkLst>
        </pc:spChg>
      </pc:sldChg>
      <pc:sldChg chg="modSp mod">
        <pc:chgData name="Mary O'Leary" userId="dd63da1e-441a-4c6c-968f-72a5343e3e90" providerId="ADAL" clId="{0CA4126D-4C25-4FB5-BC7C-6771E14812AC}" dt="2025-02-14T16:23:13.670" v="76"/>
        <pc:sldMkLst>
          <pc:docMk/>
          <pc:sldMk cId="1582969544" sldId="512"/>
        </pc:sldMkLst>
        <pc:spChg chg="mod">
          <ac:chgData name="Mary O'Leary" userId="dd63da1e-441a-4c6c-968f-72a5343e3e90" providerId="ADAL" clId="{0CA4126D-4C25-4FB5-BC7C-6771E14812AC}" dt="2025-02-14T16:23:13.670" v="76"/>
          <ac:spMkLst>
            <pc:docMk/>
            <pc:sldMk cId="1582969544" sldId="512"/>
            <ac:spMk id="5" creationId="{82F0F0D5-67BE-E24E-5377-0FF5273B8DBC}"/>
          </ac:spMkLst>
        </pc:spChg>
      </pc:sldChg>
      <pc:sldChg chg="modSp mod">
        <pc:chgData name="Mary O'Leary" userId="dd63da1e-441a-4c6c-968f-72a5343e3e90" providerId="ADAL" clId="{0CA4126D-4C25-4FB5-BC7C-6771E14812AC}" dt="2025-02-14T16:23:10.669" v="75" actId="27636"/>
        <pc:sldMkLst>
          <pc:docMk/>
          <pc:sldMk cId="1602336566" sldId="513"/>
        </pc:sldMkLst>
        <pc:spChg chg="mod">
          <ac:chgData name="Mary O'Leary" userId="dd63da1e-441a-4c6c-968f-72a5343e3e90" providerId="ADAL" clId="{0CA4126D-4C25-4FB5-BC7C-6771E14812AC}" dt="2025-02-14T16:23:10.669" v="75" actId="27636"/>
          <ac:spMkLst>
            <pc:docMk/>
            <pc:sldMk cId="1602336566" sldId="513"/>
            <ac:spMk id="5" creationId="{82F0F0D5-67BE-E24E-5377-0FF5273B8DBC}"/>
          </ac:spMkLst>
        </pc:spChg>
      </pc:sldChg>
      <pc:sldChg chg="modSp mod modCm">
        <pc:chgData name="Mary O'Leary" userId="dd63da1e-441a-4c6c-968f-72a5343e3e90" providerId="ADAL" clId="{0CA4126D-4C25-4FB5-BC7C-6771E14812AC}" dt="2025-02-24T19:18:41.224" v="278" actId="13244"/>
        <pc:sldMkLst>
          <pc:docMk/>
          <pc:sldMk cId="3201535935" sldId="514"/>
        </pc:sldMkLst>
        <pc:spChg chg="ord">
          <ac:chgData name="Mary O'Leary" userId="dd63da1e-441a-4c6c-968f-72a5343e3e90" providerId="ADAL" clId="{0CA4126D-4C25-4FB5-BC7C-6771E14812AC}" dt="2025-02-24T19:18:37.500" v="277" actId="13244"/>
          <ac:spMkLst>
            <pc:docMk/>
            <pc:sldMk cId="3201535935" sldId="514"/>
            <ac:spMk id="4" creationId="{6D01A8C2-294C-52A1-C06C-5DCA47A396CF}"/>
          </ac:spMkLst>
        </pc:spChg>
        <pc:graphicFrameChg chg="ord modGraphic">
          <ac:chgData name="Mary O'Leary" userId="dd63da1e-441a-4c6c-968f-72a5343e3e90" providerId="ADAL" clId="{0CA4126D-4C25-4FB5-BC7C-6771E14812AC}" dt="2025-02-24T19:18:41.224" v="278" actId="13244"/>
          <ac:graphicFrameMkLst>
            <pc:docMk/>
            <pc:sldMk cId="3201535935" sldId="514"/>
            <ac:graphicFrameMk id="5" creationId="{91CDDFC2-38CF-88AB-79F3-9B4544E1B425}"/>
          </ac:graphicFrameMkLst>
        </pc:graphicFrameChg>
        <pc:extLst>
          <p:ext xmlns:p="http://schemas.openxmlformats.org/presentationml/2006/main" uri="{D6D511B9-2390-475A-947B-AFAB55BFBCF1}">
            <pc226:cmChg xmlns:pc226="http://schemas.microsoft.com/office/powerpoint/2022/06/main/command" chg="mod">
              <pc226:chgData name="Mary O'Leary" userId="dd63da1e-441a-4c6c-968f-72a5343e3e90" providerId="ADAL" clId="{0CA4126D-4C25-4FB5-BC7C-6771E14812AC}" dt="2025-02-14T22:42:37.321" v="272" actId="20577"/>
              <pc2:cmMkLst xmlns:pc2="http://schemas.microsoft.com/office/powerpoint/2019/9/main/command">
                <pc:docMk/>
                <pc:sldMk cId="3201535935" sldId="514"/>
                <pc2:cmMk id="{FA17BAF5-7A2C-4CC5-A339-12C0744F382A}"/>
              </pc2:cmMkLst>
            </pc226:cmChg>
          </p:ext>
        </pc:extLst>
      </pc:sldChg>
      <pc:sldChg chg="modSp mod">
        <pc:chgData name="Mary O'Leary" userId="dd63da1e-441a-4c6c-968f-72a5343e3e90" providerId="ADAL" clId="{0CA4126D-4C25-4FB5-BC7C-6771E14812AC}" dt="2025-02-14T16:37:02.181" v="138" actId="20577"/>
        <pc:sldMkLst>
          <pc:docMk/>
          <pc:sldMk cId="3149842864" sldId="515"/>
        </pc:sldMkLst>
        <pc:spChg chg="mod">
          <ac:chgData name="Mary O'Leary" userId="dd63da1e-441a-4c6c-968f-72a5343e3e90" providerId="ADAL" clId="{0CA4126D-4C25-4FB5-BC7C-6771E14812AC}" dt="2025-02-14T16:36:55.453" v="118" actId="20577"/>
          <ac:spMkLst>
            <pc:docMk/>
            <pc:sldMk cId="3149842864" sldId="515"/>
            <ac:spMk id="2" creationId="{ED802C1A-D02E-2172-0726-7EC2D46DA3B4}"/>
          </ac:spMkLst>
        </pc:spChg>
        <pc:spChg chg="mod">
          <ac:chgData name="Mary O'Leary" userId="dd63da1e-441a-4c6c-968f-72a5343e3e90" providerId="ADAL" clId="{0CA4126D-4C25-4FB5-BC7C-6771E14812AC}" dt="2025-02-14T16:37:02.181" v="138" actId="20577"/>
          <ac:spMkLst>
            <pc:docMk/>
            <pc:sldMk cId="3149842864" sldId="515"/>
            <ac:spMk id="3" creationId="{4E2E3547-F352-22AB-4D28-AC334F1A1C74}"/>
          </ac:spMkLst>
        </pc:spChg>
      </pc:sldChg>
      <pc:sldChg chg="modSp mod modCm">
        <pc:chgData name="Mary O'Leary" userId="dd63da1e-441a-4c6c-968f-72a5343e3e90" providerId="ADAL" clId="{0CA4126D-4C25-4FB5-BC7C-6771E14812AC}" dt="2025-02-14T16:38:46.634" v="231" actId="20577"/>
        <pc:sldMkLst>
          <pc:docMk/>
          <pc:sldMk cId="263246185" sldId="516"/>
        </pc:sldMkLst>
        <pc:spChg chg="mod">
          <ac:chgData name="Mary O'Leary" userId="dd63da1e-441a-4c6c-968f-72a5343e3e90" providerId="ADAL" clId="{0CA4126D-4C25-4FB5-BC7C-6771E14812AC}" dt="2025-02-14T16:37:12.161" v="159" actId="20577"/>
          <ac:spMkLst>
            <pc:docMk/>
            <pc:sldMk cId="263246185" sldId="516"/>
            <ac:spMk id="2" creationId="{ED802C1A-D02E-2172-0726-7EC2D46DA3B4}"/>
          </ac:spMkLst>
        </pc:spChg>
        <pc:spChg chg="mod">
          <ac:chgData name="Mary O'Leary" userId="dd63da1e-441a-4c6c-968f-72a5343e3e90" providerId="ADAL" clId="{0CA4126D-4C25-4FB5-BC7C-6771E14812AC}" dt="2025-02-14T16:38:46.634" v="231" actId="20577"/>
          <ac:spMkLst>
            <pc:docMk/>
            <pc:sldMk cId="263246185" sldId="516"/>
            <ac:spMk id="3" creationId="{4E2E3547-F352-22AB-4D28-AC334F1A1C74}"/>
          </ac:spMkLst>
        </pc:spChg>
        <pc:extLst>
          <p:ext xmlns:p="http://schemas.openxmlformats.org/presentationml/2006/main" uri="{D6D511B9-2390-475A-947B-AFAB55BFBCF1}">
            <pc226:cmChg xmlns:pc226="http://schemas.microsoft.com/office/powerpoint/2022/06/main/command" chg="mod">
              <pc226:chgData name="Mary O'Leary" userId="dd63da1e-441a-4c6c-968f-72a5343e3e90" providerId="ADAL" clId="{0CA4126D-4C25-4FB5-BC7C-6771E14812AC}" dt="2025-02-14T16:38:46.634" v="231" actId="20577"/>
              <pc2:cmMkLst xmlns:pc2="http://schemas.microsoft.com/office/powerpoint/2019/9/main/command">
                <pc:docMk/>
                <pc:sldMk cId="263246185" sldId="516"/>
                <pc2:cmMk id="{0F2D3EEC-4C41-41C9-9631-A0F0A01C2F7D}"/>
              </pc2:cmMkLst>
            </pc226:cmChg>
          </p:ext>
        </pc:extLst>
      </pc:sldChg>
      <pc:sldChg chg="modSp mod">
        <pc:chgData name="Mary O'Leary" userId="dd63da1e-441a-4c6c-968f-72a5343e3e90" providerId="ADAL" clId="{0CA4126D-4C25-4FB5-BC7C-6771E14812AC}" dt="2025-02-14T16:21:16.138" v="67" actId="20577"/>
        <pc:sldMkLst>
          <pc:docMk/>
          <pc:sldMk cId="3165306622" sldId="517"/>
        </pc:sldMkLst>
        <pc:spChg chg="mod">
          <ac:chgData name="Mary O'Leary" userId="dd63da1e-441a-4c6c-968f-72a5343e3e90" providerId="ADAL" clId="{0CA4126D-4C25-4FB5-BC7C-6771E14812AC}" dt="2025-02-14T16:21:16.138" v="67" actId="20577"/>
          <ac:spMkLst>
            <pc:docMk/>
            <pc:sldMk cId="3165306622" sldId="517"/>
            <ac:spMk id="3" creationId="{5E2879F4-AEB8-BEB1-494D-42D6CF67BE5E}"/>
          </ac:spMkLst>
        </pc:spChg>
      </pc:sldChg>
      <pc:sldChg chg="modSp mod">
        <pc:chgData name="Mary O'Leary" userId="dd63da1e-441a-4c6c-968f-72a5343e3e90" providerId="ADAL" clId="{0CA4126D-4C25-4FB5-BC7C-6771E14812AC}" dt="2025-02-14T22:44:36.036" v="275" actId="20577"/>
        <pc:sldMkLst>
          <pc:docMk/>
          <pc:sldMk cId="3214396375" sldId="526"/>
        </pc:sldMkLst>
        <pc:graphicFrameChg chg="modGraphic">
          <ac:chgData name="Mary O'Leary" userId="dd63da1e-441a-4c6c-968f-72a5343e3e90" providerId="ADAL" clId="{0CA4126D-4C25-4FB5-BC7C-6771E14812AC}" dt="2025-02-14T22:44:36.036" v="275" actId="20577"/>
          <ac:graphicFrameMkLst>
            <pc:docMk/>
            <pc:sldMk cId="3214396375" sldId="526"/>
            <ac:graphicFrameMk id="4" creationId="{FA58B425-78D4-1A7D-5117-DD5F5E4028D7}"/>
          </ac:graphicFrameMkLst>
        </pc:graphicFrameChg>
      </pc:sldChg>
      <pc:sldChg chg="modSp mod">
        <pc:chgData name="Mary O'Leary" userId="dd63da1e-441a-4c6c-968f-72a5343e3e90" providerId="ADAL" clId="{0CA4126D-4C25-4FB5-BC7C-6771E14812AC}" dt="2025-02-14T22:43:48.976" v="274" actId="20577"/>
        <pc:sldMkLst>
          <pc:docMk/>
          <pc:sldMk cId="3232945585" sldId="530"/>
        </pc:sldMkLst>
        <pc:graphicFrameChg chg="modGraphic">
          <ac:chgData name="Mary O'Leary" userId="dd63da1e-441a-4c6c-968f-72a5343e3e90" providerId="ADAL" clId="{0CA4126D-4C25-4FB5-BC7C-6771E14812AC}" dt="2025-02-14T22:43:48.976" v="274" actId="20577"/>
          <ac:graphicFrameMkLst>
            <pc:docMk/>
            <pc:sldMk cId="3232945585" sldId="530"/>
            <ac:graphicFrameMk id="3" creationId="{4102BFED-1180-68A9-F2C0-7C088E89C400}"/>
          </ac:graphicFrameMkLst>
        </pc:graphicFrameChg>
      </pc:sldChg>
      <pc:sldChg chg="modSp mod">
        <pc:chgData name="Mary O'Leary" userId="dd63da1e-441a-4c6c-968f-72a5343e3e90" providerId="ADAL" clId="{0CA4126D-4C25-4FB5-BC7C-6771E14812AC}" dt="2025-02-14T16:35:14.783" v="79" actId="14100"/>
        <pc:sldMkLst>
          <pc:docMk/>
          <pc:sldMk cId="4114826057" sldId="532"/>
        </pc:sldMkLst>
        <pc:graphicFrameChg chg="modGraphic">
          <ac:chgData name="Mary O'Leary" userId="dd63da1e-441a-4c6c-968f-72a5343e3e90" providerId="ADAL" clId="{0CA4126D-4C25-4FB5-BC7C-6771E14812AC}" dt="2025-02-14T16:35:14.783" v="79" actId="14100"/>
          <ac:graphicFrameMkLst>
            <pc:docMk/>
            <pc:sldMk cId="4114826057" sldId="532"/>
            <ac:graphicFrameMk id="3" creationId="{D42396EF-964B-4095-8F65-BF8C50DCB990}"/>
          </ac:graphicFrameMkLst>
        </pc:graphicFrameChg>
      </pc:sldChg>
      <pc:sldChg chg="modSp mod">
        <pc:chgData name="Mary O'Leary" userId="dd63da1e-441a-4c6c-968f-72a5343e3e90" providerId="ADAL" clId="{0CA4126D-4C25-4FB5-BC7C-6771E14812AC}" dt="2025-02-24T19:18:10.669" v="276" actId="207"/>
        <pc:sldMkLst>
          <pc:docMk/>
          <pc:sldMk cId="968075617" sldId="534"/>
        </pc:sldMkLst>
        <pc:spChg chg="mod">
          <ac:chgData name="Mary O'Leary" userId="dd63da1e-441a-4c6c-968f-72a5343e3e90" providerId="ADAL" clId="{0CA4126D-4C25-4FB5-BC7C-6771E14812AC}" dt="2025-02-24T19:18:10.669" v="276" actId="207"/>
          <ac:spMkLst>
            <pc:docMk/>
            <pc:sldMk cId="968075617" sldId="534"/>
            <ac:spMk id="3" creationId="{E2D7F5A2-CDFB-D658-D11C-A88B56ED5E1D}"/>
          </ac:spMkLst>
        </pc:spChg>
      </pc:sldChg>
    </pc:docChg>
  </pc:docChgLst>
  <pc:docChgLst>
    <pc:chgData name="Kim Hopkinson" userId="d8f7c031-b782-42c5-bcda-74c4ef79cbdf" providerId="ADAL" clId="{4B0A5710-7FBE-4DD0-9AC4-0BFDEE7B2FB6}"/>
    <pc:docChg chg="undo custSel addSld delSld modSld">
      <pc:chgData name="Kim Hopkinson" userId="d8f7c031-b782-42c5-bcda-74c4ef79cbdf" providerId="ADAL" clId="{4B0A5710-7FBE-4DD0-9AC4-0BFDEE7B2FB6}" dt="2025-02-11T23:13:05.524" v="405" actId="20577"/>
      <pc:docMkLst>
        <pc:docMk/>
      </pc:docMkLst>
      <pc:sldChg chg="modSp mod">
        <pc:chgData name="Kim Hopkinson" userId="d8f7c031-b782-42c5-bcda-74c4ef79cbdf" providerId="ADAL" clId="{4B0A5710-7FBE-4DD0-9AC4-0BFDEE7B2FB6}" dt="2025-02-11T22:59:53.813" v="111" actId="20577"/>
        <pc:sldMkLst>
          <pc:docMk/>
          <pc:sldMk cId="3980630619" sldId="511"/>
        </pc:sldMkLst>
        <pc:spChg chg="mod">
          <ac:chgData name="Kim Hopkinson" userId="d8f7c031-b782-42c5-bcda-74c4ef79cbdf" providerId="ADAL" clId="{4B0A5710-7FBE-4DD0-9AC4-0BFDEE7B2FB6}" dt="2025-02-11T22:59:53.813" v="111" actId="20577"/>
          <ac:spMkLst>
            <pc:docMk/>
            <pc:sldMk cId="3980630619" sldId="511"/>
            <ac:spMk id="2" creationId="{FA7626EC-8E29-B7C9-1DA0-F321DA56617F}"/>
          </ac:spMkLst>
        </pc:spChg>
        <pc:spChg chg="mod">
          <ac:chgData name="Kim Hopkinson" userId="d8f7c031-b782-42c5-bcda-74c4ef79cbdf" providerId="ADAL" clId="{4B0A5710-7FBE-4DD0-9AC4-0BFDEE7B2FB6}" dt="2025-02-11T22:59:50.277" v="103" actId="27636"/>
          <ac:spMkLst>
            <pc:docMk/>
            <pc:sldMk cId="3980630619" sldId="511"/>
            <ac:spMk id="5" creationId="{82F0F0D5-67BE-E24E-5377-0FF5273B8DBC}"/>
          </ac:spMkLst>
        </pc:spChg>
      </pc:sldChg>
      <pc:sldChg chg="modSp mod">
        <pc:chgData name="Kim Hopkinson" userId="d8f7c031-b782-42c5-bcda-74c4ef79cbdf" providerId="ADAL" clId="{4B0A5710-7FBE-4DD0-9AC4-0BFDEE7B2FB6}" dt="2025-02-11T23:00:13.410" v="112" actId="20577"/>
        <pc:sldMkLst>
          <pc:docMk/>
          <pc:sldMk cId="1582969544" sldId="512"/>
        </pc:sldMkLst>
        <pc:spChg chg="mod">
          <ac:chgData name="Kim Hopkinson" userId="d8f7c031-b782-42c5-bcda-74c4ef79cbdf" providerId="ADAL" clId="{4B0A5710-7FBE-4DD0-9AC4-0BFDEE7B2FB6}" dt="2025-02-11T23:00:13.410" v="112" actId="20577"/>
          <ac:spMkLst>
            <pc:docMk/>
            <pc:sldMk cId="1582969544" sldId="512"/>
            <ac:spMk id="2" creationId="{FA7626EC-8E29-B7C9-1DA0-F321DA56617F}"/>
          </ac:spMkLst>
        </pc:spChg>
      </pc:sldChg>
      <pc:sldChg chg="modSp mod">
        <pc:chgData name="Kim Hopkinson" userId="d8f7c031-b782-42c5-bcda-74c4ef79cbdf" providerId="ADAL" clId="{4B0A5710-7FBE-4DD0-9AC4-0BFDEE7B2FB6}" dt="2025-02-11T23:00:17.371" v="113" actId="20577"/>
        <pc:sldMkLst>
          <pc:docMk/>
          <pc:sldMk cId="1602336566" sldId="513"/>
        </pc:sldMkLst>
        <pc:spChg chg="mod">
          <ac:chgData name="Kim Hopkinson" userId="d8f7c031-b782-42c5-bcda-74c4ef79cbdf" providerId="ADAL" clId="{4B0A5710-7FBE-4DD0-9AC4-0BFDEE7B2FB6}" dt="2025-02-11T23:00:17.371" v="113" actId="20577"/>
          <ac:spMkLst>
            <pc:docMk/>
            <pc:sldMk cId="1602336566" sldId="513"/>
            <ac:spMk id="2" creationId="{FA7626EC-8E29-B7C9-1DA0-F321DA56617F}"/>
          </ac:spMkLst>
        </pc:spChg>
      </pc:sldChg>
      <pc:sldChg chg="addSp delSp modSp mod">
        <pc:chgData name="Kim Hopkinson" userId="d8f7c031-b782-42c5-bcda-74c4ef79cbdf" providerId="ADAL" clId="{4B0A5710-7FBE-4DD0-9AC4-0BFDEE7B2FB6}" dt="2025-02-11T23:12:25.652" v="396" actId="20577"/>
        <pc:sldMkLst>
          <pc:docMk/>
          <pc:sldMk cId="3201535935" sldId="514"/>
        </pc:sldMkLst>
        <pc:spChg chg="mod">
          <ac:chgData name="Kim Hopkinson" userId="d8f7c031-b782-42c5-bcda-74c4ef79cbdf" providerId="ADAL" clId="{4B0A5710-7FBE-4DD0-9AC4-0BFDEE7B2FB6}" dt="2025-02-11T23:02:23.099" v="214" actId="20577"/>
          <ac:spMkLst>
            <pc:docMk/>
            <pc:sldMk cId="3201535935" sldId="514"/>
            <ac:spMk id="2" creationId="{4091596A-CE4C-3026-74AE-0E6EAA32A6A9}"/>
          </ac:spMkLst>
        </pc:spChg>
        <pc:spChg chg="mod">
          <ac:chgData name="Kim Hopkinson" userId="d8f7c031-b782-42c5-bcda-74c4ef79cbdf" providerId="ADAL" clId="{4B0A5710-7FBE-4DD0-9AC4-0BFDEE7B2FB6}" dt="2025-02-11T23:12:25.652" v="396" actId="20577"/>
          <ac:spMkLst>
            <pc:docMk/>
            <pc:sldMk cId="3201535935" sldId="514"/>
            <ac:spMk id="3" creationId="{EE6389AB-F2ED-B583-CB5E-A4EC15CD8B06}"/>
          </ac:spMkLst>
        </pc:spChg>
        <pc:spChg chg="mod">
          <ac:chgData name="Kim Hopkinson" userId="d8f7c031-b782-42c5-bcda-74c4ef79cbdf" providerId="ADAL" clId="{4B0A5710-7FBE-4DD0-9AC4-0BFDEE7B2FB6}" dt="2025-02-11T23:11:02.213" v="372" actId="1076"/>
          <ac:spMkLst>
            <pc:docMk/>
            <pc:sldMk cId="3201535935" sldId="514"/>
            <ac:spMk id="4" creationId="{6D01A8C2-294C-52A1-C06C-5DCA47A396CF}"/>
          </ac:spMkLst>
        </pc:spChg>
        <pc:graphicFrameChg chg="add mod modGraphic">
          <ac:chgData name="Kim Hopkinson" userId="d8f7c031-b782-42c5-bcda-74c4ef79cbdf" providerId="ADAL" clId="{4B0A5710-7FBE-4DD0-9AC4-0BFDEE7B2FB6}" dt="2025-02-11T23:12:23.508" v="394" actId="20577"/>
          <ac:graphicFrameMkLst>
            <pc:docMk/>
            <pc:sldMk cId="3201535935" sldId="514"/>
            <ac:graphicFrameMk id="5" creationId="{91CDDFC2-38CF-88AB-79F3-9B4544E1B425}"/>
          </ac:graphicFrameMkLst>
        </pc:graphicFrameChg>
      </pc:sldChg>
      <pc:sldChg chg="modSp mod">
        <pc:chgData name="Kim Hopkinson" userId="d8f7c031-b782-42c5-bcda-74c4ef79cbdf" providerId="ADAL" clId="{4B0A5710-7FBE-4DD0-9AC4-0BFDEE7B2FB6}" dt="2025-02-11T22:57:36.236" v="42"/>
        <pc:sldMkLst>
          <pc:docMk/>
          <pc:sldMk cId="3165306622" sldId="517"/>
        </pc:sldMkLst>
        <pc:spChg chg="mod">
          <ac:chgData name="Kim Hopkinson" userId="d8f7c031-b782-42c5-bcda-74c4ef79cbdf" providerId="ADAL" clId="{4B0A5710-7FBE-4DD0-9AC4-0BFDEE7B2FB6}" dt="2025-02-11T22:57:12.927" v="37" actId="20577"/>
          <ac:spMkLst>
            <pc:docMk/>
            <pc:sldMk cId="3165306622" sldId="517"/>
            <ac:spMk id="2" creationId="{4859FE07-F669-FBCE-B9D3-CCCEBD5AEC2B}"/>
          </ac:spMkLst>
        </pc:spChg>
        <pc:spChg chg="mod">
          <ac:chgData name="Kim Hopkinson" userId="d8f7c031-b782-42c5-bcda-74c4ef79cbdf" providerId="ADAL" clId="{4B0A5710-7FBE-4DD0-9AC4-0BFDEE7B2FB6}" dt="2025-02-11T22:57:36.236" v="42"/>
          <ac:spMkLst>
            <pc:docMk/>
            <pc:sldMk cId="3165306622" sldId="517"/>
            <ac:spMk id="3" creationId="{5E2879F4-AEB8-BEB1-494D-42D6CF67BE5E}"/>
          </ac:spMkLst>
        </pc:spChg>
      </pc:sldChg>
      <pc:sldChg chg="del">
        <pc:chgData name="Kim Hopkinson" userId="d8f7c031-b782-42c5-bcda-74c4ef79cbdf" providerId="ADAL" clId="{4B0A5710-7FBE-4DD0-9AC4-0BFDEE7B2FB6}" dt="2025-02-11T22:57:41.608" v="44" actId="47"/>
        <pc:sldMkLst>
          <pc:docMk/>
          <pc:sldMk cId="3108214889" sldId="523"/>
        </pc:sldMkLst>
      </pc:sldChg>
      <pc:sldChg chg="del">
        <pc:chgData name="Kim Hopkinson" userId="d8f7c031-b782-42c5-bcda-74c4ef79cbdf" providerId="ADAL" clId="{4B0A5710-7FBE-4DD0-9AC4-0BFDEE7B2FB6}" dt="2025-02-11T22:57:42.664" v="45" actId="47"/>
        <pc:sldMkLst>
          <pc:docMk/>
          <pc:sldMk cId="2236177991" sldId="524"/>
        </pc:sldMkLst>
      </pc:sldChg>
      <pc:sldChg chg="modSp mod">
        <pc:chgData name="Kim Hopkinson" userId="d8f7c031-b782-42c5-bcda-74c4ef79cbdf" providerId="ADAL" clId="{4B0A5710-7FBE-4DD0-9AC4-0BFDEE7B2FB6}" dt="2025-02-11T23:13:05.524" v="405" actId="20577"/>
        <pc:sldMkLst>
          <pc:docMk/>
          <pc:sldMk cId="3214396375" sldId="526"/>
        </pc:sldMkLst>
        <pc:graphicFrameChg chg="mod modGraphic">
          <ac:chgData name="Kim Hopkinson" userId="d8f7c031-b782-42c5-bcda-74c4ef79cbdf" providerId="ADAL" clId="{4B0A5710-7FBE-4DD0-9AC4-0BFDEE7B2FB6}" dt="2025-02-11T23:13:05.524" v="405" actId="20577"/>
          <ac:graphicFrameMkLst>
            <pc:docMk/>
            <pc:sldMk cId="3214396375" sldId="526"/>
            <ac:graphicFrameMk id="4" creationId="{FA58B425-78D4-1A7D-5117-DD5F5E4028D7}"/>
          </ac:graphicFrameMkLst>
        </pc:graphicFrameChg>
      </pc:sldChg>
      <pc:sldChg chg="del">
        <pc:chgData name="Kim Hopkinson" userId="d8f7c031-b782-42c5-bcda-74c4ef79cbdf" providerId="ADAL" clId="{4B0A5710-7FBE-4DD0-9AC4-0BFDEE7B2FB6}" dt="2025-02-11T23:05:26.591" v="245" actId="47"/>
        <pc:sldMkLst>
          <pc:docMk/>
          <pc:sldMk cId="2230071920" sldId="527"/>
        </pc:sldMkLst>
      </pc:sldChg>
      <pc:sldChg chg="modSp del mod">
        <pc:chgData name="Kim Hopkinson" userId="d8f7c031-b782-42c5-bcda-74c4ef79cbdf" providerId="ADAL" clId="{4B0A5710-7FBE-4DD0-9AC4-0BFDEE7B2FB6}" dt="2025-02-11T23:09:45.467" v="332" actId="47"/>
        <pc:sldMkLst>
          <pc:docMk/>
          <pc:sldMk cId="1601488469" sldId="528"/>
        </pc:sldMkLst>
      </pc:sldChg>
      <pc:sldChg chg="modSp mod">
        <pc:chgData name="Kim Hopkinson" userId="d8f7c031-b782-42c5-bcda-74c4ef79cbdf" providerId="ADAL" clId="{4B0A5710-7FBE-4DD0-9AC4-0BFDEE7B2FB6}" dt="2025-02-11T23:12:54.279" v="404" actId="108"/>
        <pc:sldMkLst>
          <pc:docMk/>
          <pc:sldMk cId="3232945585" sldId="530"/>
        </pc:sldMkLst>
        <pc:graphicFrameChg chg="mod modGraphic">
          <ac:chgData name="Kim Hopkinson" userId="d8f7c031-b782-42c5-bcda-74c4ef79cbdf" providerId="ADAL" clId="{4B0A5710-7FBE-4DD0-9AC4-0BFDEE7B2FB6}" dt="2025-02-11T23:12:54.279" v="404" actId="108"/>
          <ac:graphicFrameMkLst>
            <pc:docMk/>
            <pc:sldMk cId="3232945585" sldId="530"/>
            <ac:graphicFrameMk id="3" creationId="{4102BFED-1180-68A9-F2C0-7C088E89C400}"/>
          </ac:graphicFrameMkLst>
        </pc:graphicFrameChg>
      </pc:sldChg>
      <pc:sldChg chg="modSp add del mod">
        <pc:chgData name="Kim Hopkinson" userId="d8f7c031-b782-42c5-bcda-74c4ef79cbdf" providerId="ADAL" clId="{4B0A5710-7FBE-4DD0-9AC4-0BFDEE7B2FB6}" dt="2025-02-11T23:07:18.686" v="301" actId="20577"/>
        <pc:sldMkLst>
          <pc:docMk/>
          <pc:sldMk cId="4114826057" sldId="532"/>
        </pc:sldMkLst>
        <pc:graphicFrameChg chg="mod modGraphic">
          <ac:chgData name="Kim Hopkinson" userId="d8f7c031-b782-42c5-bcda-74c4ef79cbdf" providerId="ADAL" clId="{4B0A5710-7FBE-4DD0-9AC4-0BFDEE7B2FB6}" dt="2025-02-11T23:07:18.686" v="301" actId="20577"/>
          <ac:graphicFrameMkLst>
            <pc:docMk/>
            <pc:sldMk cId="4114826057" sldId="532"/>
            <ac:graphicFrameMk id="3" creationId="{D42396EF-964B-4095-8F65-BF8C50DCB990}"/>
          </ac:graphicFrameMkLst>
        </pc:graphicFrameChg>
      </pc:sldChg>
      <pc:sldChg chg="modSp add mod">
        <pc:chgData name="Kim Hopkinson" userId="d8f7c031-b782-42c5-bcda-74c4ef79cbdf" providerId="ADAL" clId="{4B0A5710-7FBE-4DD0-9AC4-0BFDEE7B2FB6}" dt="2025-02-11T22:58:38.527" v="58" actId="11"/>
        <pc:sldMkLst>
          <pc:docMk/>
          <pc:sldMk cId="1889361475" sldId="533"/>
        </pc:sldMkLst>
        <pc:spChg chg="mod">
          <ac:chgData name="Kim Hopkinson" userId="d8f7c031-b782-42c5-bcda-74c4ef79cbdf" providerId="ADAL" clId="{4B0A5710-7FBE-4DD0-9AC4-0BFDEE7B2FB6}" dt="2025-02-11T22:57:46.358" v="46" actId="20577"/>
          <ac:spMkLst>
            <pc:docMk/>
            <pc:sldMk cId="1889361475" sldId="533"/>
            <ac:spMk id="2" creationId="{A781CF85-6E92-872B-1943-1E90952EF8D4}"/>
          </ac:spMkLst>
        </pc:spChg>
        <pc:spChg chg="mod">
          <ac:chgData name="Kim Hopkinson" userId="d8f7c031-b782-42c5-bcda-74c4ef79cbdf" providerId="ADAL" clId="{4B0A5710-7FBE-4DD0-9AC4-0BFDEE7B2FB6}" dt="2025-02-11T22:58:38.527" v="58" actId="11"/>
          <ac:spMkLst>
            <pc:docMk/>
            <pc:sldMk cId="1889361475" sldId="533"/>
            <ac:spMk id="3" creationId="{1DE08D90-9872-D03C-E350-A3752381A912}"/>
          </ac:spMkLst>
        </pc:spChg>
      </pc:sldChg>
    </pc:docChg>
  </pc:docChgLst>
  <pc:docChgLst>
    <pc:chgData name="Kelly Marschall" userId="bffa24f5-583f-426e-868a-9d50c5bc80de" providerId="ADAL" clId="{22BFB1D6-0AD0-4D66-B866-9F248CB8D3A0}"/>
    <pc:docChg chg="custSel addSld modSld">
      <pc:chgData name="Kelly Marschall" userId="bffa24f5-583f-426e-868a-9d50c5bc80de" providerId="ADAL" clId="{22BFB1D6-0AD0-4D66-B866-9F248CB8D3A0}" dt="2025-02-24T17:52:52.470" v="145" actId="6549"/>
      <pc:docMkLst>
        <pc:docMk/>
      </pc:docMkLst>
      <pc:sldChg chg="modSp mod">
        <pc:chgData name="Kelly Marschall" userId="bffa24f5-583f-426e-868a-9d50c5bc80de" providerId="ADAL" clId="{22BFB1D6-0AD0-4D66-B866-9F248CB8D3A0}" dt="2025-02-24T17:37:38.380" v="10" actId="27636"/>
        <pc:sldMkLst>
          <pc:docMk/>
          <pc:sldMk cId="2133882492" sldId="261"/>
        </pc:sldMkLst>
        <pc:spChg chg="mod">
          <ac:chgData name="Kelly Marschall" userId="bffa24f5-583f-426e-868a-9d50c5bc80de" providerId="ADAL" clId="{22BFB1D6-0AD0-4D66-B866-9F248CB8D3A0}" dt="2025-02-24T17:37:38.380" v="10" actId="27636"/>
          <ac:spMkLst>
            <pc:docMk/>
            <pc:sldMk cId="2133882492" sldId="261"/>
            <ac:spMk id="2" creationId="{3FADE0EB-87FE-4B25-B880-02D302BDD327}"/>
          </ac:spMkLst>
        </pc:spChg>
      </pc:sldChg>
      <pc:sldChg chg="modSp mod">
        <pc:chgData name="Kelly Marschall" userId="bffa24f5-583f-426e-868a-9d50c5bc80de" providerId="ADAL" clId="{22BFB1D6-0AD0-4D66-B866-9F248CB8D3A0}" dt="2025-02-24T17:40:04.162" v="11" actId="13926"/>
        <pc:sldMkLst>
          <pc:docMk/>
          <pc:sldMk cId="263246185" sldId="516"/>
        </pc:sldMkLst>
        <pc:spChg chg="mod">
          <ac:chgData name="Kelly Marschall" userId="bffa24f5-583f-426e-868a-9d50c5bc80de" providerId="ADAL" clId="{22BFB1D6-0AD0-4D66-B866-9F248CB8D3A0}" dt="2025-02-24T17:40:04.162" v="11" actId="13926"/>
          <ac:spMkLst>
            <pc:docMk/>
            <pc:sldMk cId="263246185" sldId="516"/>
            <ac:spMk id="3" creationId="{4E2E3547-F352-22AB-4D28-AC334F1A1C74}"/>
          </ac:spMkLst>
        </pc:spChg>
      </pc:sldChg>
      <pc:sldChg chg="addSp modSp new mod">
        <pc:chgData name="Kelly Marschall" userId="bffa24f5-583f-426e-868a-9d50c5bc80de" providerId="ADAL" clId="{22BFB1D6-0AD0-4D66-B866-9F248CB8D3A0}" dt="2025-02-24T17:52:52.470" v="145" actId="6549"/>
        <pc:sldMkLst>
          <pc:docMk/>
          <pc:sldMk cId="968075617" sldId="534"/>
        </pc:sldMkLst>
        <pc:spChg chg="mod">
          <ac:chgData name="Kelly Marschall" userId="bffa24f5-583f-426e-868a-9d50c5bc80de" providerId="ADAL" clId="{22BFB1D6-0AD0-4D66-B866-9F248CB8D3A0}" dt="2025-02-24T17:51:32.731" v="55" actId="20577"/>
          <ac:spMkLst>
            <pc:docMk/>
            <pc:sldMk cId="968075617" sldId="534"/>
            <ac:spMk id="2" creationId="{6017C0B8-A0BE-A755-1D64-A8FFE289911E}"/>
          </ac:spMkLst>
        </pc:spChg>
        <pc:spChg chg="add mod">
          <ac:chgData name="Kelly Marschall" userId="bffa24f5-583f-426e-868a-9d50c5bc80de" providerId="ADAL" clId="{22BFB1D6-0AD0-4D66-B866-9F248CB8D3A0}" dt="2025-02-24T17:52:52.470" v="145" actId="6549"/>
          <ac:spMkLst>
            <pc:docMk/>
            <pc:sldMk cId="968075617" sldId="534"/>
            <ac:spMk id="3" creationId="{E2D7F5A2-CDFB-D658-D11C-A88B56ED5E1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6B40E1-BF4A-4FA9-9516-F56C80F25443}" type="datetimeFigureOut">
              <a:rPr lang="en-US" smtClean="0"/>
              <a:t>2/24/2025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7F6BF7-4157-4622-9B63-D553C3918776}" type="slidenum">
              <a:rPr lang="en-US" smtClean="0"/>
              <a:t>‹#›</a:t>
            </a:fld>
            <a:endParaRPr lang="en-US"/>
          </a:p>
        </p:txBody>
      </p:sp>
    </p:spTree>
    <p:extLst>
      <p:ext uri="{BB962C8B-B14F-4D97-AF65-F5344CB8AC3E}">
        <p14:creationId xmlns:p14="http://schemas.microsoft.com/office/powerpoint/2010/main" val="3478577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7F6BF7-4157-4622-9B63-D553C3918776}" type="slidenum">
              <a:rPr lang="en-US" smtClean="0"/>
              <a:t>1</a:t>
            </a:fld>
            <a:endParaRPr lang="en-US"/>
          </a:p>
        </p:txBody>
      </p:sp>
    </p:spTree>
    <p:extLst>
      <p:ext uri="{BB962C8B-B14F-4D97-AF65-F5344CB8AC3E}">
        <p14:creationId xmlns:p14="http://schemas.microsoft.com/office/powerpoint/2010/main" val="1701415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7F6BF7-4157-4622-9B63-D553C3918776}" type="slidenum">
              <a:rPr lang="en-US" smtClean="0"/>
              <a:t>5</a:t>
            </a:fld>
            <a:endParaRPr lang="en-US"/>
          </a:p>
        </p:txBody>
      </p:sp>
    </p:spTree>
    <p:extLst>
      <p:ext uri="{BB962C8B-B14F-4D97-AF65-F5344CB8AC3E}">
        <p14:creationId xmlns:p14="http://schemas.microsoft.com/office/powerpoint/2010/main" val="863121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7F6BF7-4157-4622-9B63-D553C3918776}" type="slidenum">
              <a:rPr lang="en-US" smtClean="0"/>
              <a:t>10</a:t>
            </a:fld>
            <a:endParaRPr lang="en-US"/>
          </a:p>
        </p:txBody>
      </p:sp>
    </p:spTree>
    <p:extLst>
      <p:ext uri="{BB962C8B-B14F-4D97-AF65-F5344CB8AC3E}">
        <p14:creationId xmlns:p14="http://schemas.microsoft.com/office/powerpoint/2010/main" val="526054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7F6BF7-4157-4622-9B63-D553C3918776}" type="slidenum">
              <a:rPr lang="en-US" smtClean="0"/>
              <a:t>28</a:t>
            </a:fld>
            <a:endParaRPr lang="en-US"/>
          </a:p>
        </p:txBody>
      </p:sp>
    </p:spTree>
    <p:extLst>
      <p:ext uri="{BB962C8B-B14F-4D97-AF65-F5344CB8AC3E}">
        <p14:creationId xmlns:p14="http://schemas.microsoft.com/office/powerpoint/2010/main" val="3078231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chemeClr val="tx1"/>
                </a:solidFill>
              </a:defRPr>
            </a:lvl1pPr>
          </a:lstStyle>
          <a:p>
            <a:r>
              <a:rPr lang="en-US"/>
              <a:t>Click to edit Master title style</a:t>
            </a:r>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lvl1pPr>
              <a:defRPr>
                <a:solidFill>
                  <a:schemeClr val="tx1"/>
                </a:solidFill>
              </a:defRPr>
            </a:lvl1pPr>
          </a:lstStyle>
          <a:p>
            <a:fld id="{A079DA09-8658-4E69-99D5-F6BF64D378B0}" type="datetimeFigureOut">
              <a:rPr lang="en-US" smtClean="0"/>
              <a:t>2/24/2025</a:t>
            </a:fld>
            <a:endParaRPr lang="en-US"/>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06F0428C-1767-4E09-A9B4-F9DC1C017020}"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8908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79DA09-8658-4E69-99D5-F6BF64D378B0}"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0428C-1767-4E09-A9B4-F9DC1C017020}" type="slidenum">
              <a:rPr lang="en-US" smtClean="0"/>
              <a:t>‹#›</a:t>
            </a:fld>
            <a:endParaRPr lang="en-US"/>
          </a:p>
        </p:txBody>
      </p:sp>
    </p:spTree>
    <p:extLst>
      <p:ext uri="{BB962C8B-B14F-4D97-AF65-F5344CB8AC3E}">
        <p14:creationId xmlns:p14="http://schemas.microsoft.com/office/powerpoint/2010/main" val="533734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79DA09-8658-4E69-99D5-F6BF64D378B0}"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0428C-1767-4E09-A9B4-F9DC1C017020}" type="slidenum">
              <a:rPr lang="en-US" smtClean="0"/>
              <a:t>‹#›</a:t>
            </a:fld>
            <a:endParaRPr lang="en-US"/>
          </a:p>
        </p:txBody>
      </p:sp>
    </p:spTree>
    <p:extLst>
      <p:ext uri="{BB962C8B-B14F-4D97-AF65-F5344CB8AC3E}">
        <p14:creationId xmlns:p14="http://schemas.microsoft.com/office/powerpoint/2010/main" val="1072266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79DA09-8658-4E69-99D5-F6BF64D378B0}"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0428C-1767-4E09-A9B4-F9DC1C017020}" type="slidenum">
              <a:rPr lang="en-US" smtClean="0"/>
              <a:t>‹#›</a:t>
            </a:fld>
            <a:endParaRPr lang="en-US"/>
          </a:p>
        </p:txBody>
      </p:sp>
    </p:spTree>
    <p:extLst>
      <p:ext uri="{BB962C8B-B14F-4D97-AF65-F5344CB8AC3E}">
        <p14:creationId xmlns:p14="http://schemas.microsoft.com/office/powerpoint/2010/main" val="2447918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79DA09-8658-4E69-99D5-F6BF64D378B0}"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0428C-1767-4E09-A9B4-F9DC1C017020}"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8679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079DA09-8658-4E69-99D5-F6BF64D378B0}" type="datetimeFigureOut">
              <a:rPr lang="en-US" smtClean="0"/>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F0428C-1767-4E09-A9B4-F9DC1C017020}" type="slidenum">
              <a:rPr lang="en-US" smtClean="0"/>
              <a:t>‹#›</a:t>
            </a:fld>
            <a:endParaRPr lang="en-US"/>
          </a:p>
        </p:txBody>
      </p:sp>
    </p:spTree>
    <p:extLst>
      <p:ext uri="{BB962C8B-B14F-4D97-AF65-F5344CB8AC3E}">
        <p14:creationId xmlns:p14="http://schemas.microsoft.com/office/powerpoint/2010/main" val="3251386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079DA09-8658-4E69-99D5-F6BF64D378B0}" type="datetimeFigureOut">
              <a:rPr lang="en-US" smtClean="0"/>
              <a:t>2/24/2025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F0428C-1767-4E09-A9B4-F9DC1C017020}" type="slidenum">
              <a:rPr lang="en-US" smtClean="0"/>
              <a:t>‹#›</a:t>
            </a:fld>
            <a:endParaRPr lang="en-US"/>
          </a:p>
        </p:txBody>
      </p:sp>
    </p:spTree>
    <p:extLst>
      <p:ext uri="{BB962C8B-B14F-4D97-AF65-F5344CB8AC3E}">
        <p14:creationId xmlns:p14="http://schemas.microsoft.com/office/powerpoint/2010/main" val="3424908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079DA09-8658-4E69-99D5-F6BF64D378B0}" type="datetimeFigureOut">
              <a:rPr lang="en-US" smtClean="0"/>
              <a:t>2/24/2025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F0428C-1767-4E09-A9B4-F9DC1C017020}" type="slidenum">
              <a:rPr lang="en-US" smtClean="0"/>
              <a:t>‹#›</a:t>
            </a:fld>
            <a:endParaRPr lang="en-US"/>
          </a:p>
        </p:txBody>
      </p:sp>
    </p:spTree>
    <p:extLst>
      <p:ext uri="{BB962C8B-B14F-4D97-AF65-F5344CB8AC3E}">
        <p14:creationId xmlns:p14="http://schemas.microsoft.com/office/powerpoint/2010/main" val="1741717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9DA09-8658-4E69-99D5-F6BF64D378B0}" type="datetimeFigureOut">
              <a:rPr lang="en-US" smtClean="0"/>
              <a:t>2/24/2025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F0428C-1767-4E09-A9B4-F9DC1C017020}" type="slidenum">
              <a:rPr lang="en-US" smtClean="0"/>
              <a:t>‹#›</a:t>
            </a:fld>
            <a:endParaRPr lang="en-US"/>
          </a:p>
        </p:txBody>
      </p:sp>
    </p:spTree>
    <p:extLst>
      <p:ext uri="{BB962C8B-B14F-4D97-AF65-F5344CB8AC3E}">
        <p14:creationId xmlns:p14="http://schemas.microsoft.com/office/powerpoint/2010/main" val="3691229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79DA09-8658-4E69-99D5-F6BF64D378B0}" type="datetimeFigureOut">
              <a:rPr lang="en-US" smtClean="0"/>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F0428C-1767-4E09-A9B4-F9DC1C017020}" type="slidenum">
              <a:rPr lang="en-US" smtClean="0"/>
              <a:t>‹#›</a:t>
            </a:fld>
            <a:endParaRPr lang="en-US"/>
          </a:p>
        </p:txBody>
      </p:sp>
    </p:spTree>
    <p:extLst>
      <p:ext uri="{BB962C8B-B14F-4D97-AF65-F5344CB8AC3E}">
        <p14:creationId xmlns:p14="http://schemas.microsoft.com/office/powerpoint/2010/main" val="425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79DA09-8658-4E69-99D5-F6BF64D378B0}" type="datetimeFigureOut">
              <a:rPr lang="en-US" smtClean="0"/>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F0428C-1767-4E09-A9B4-F9DC1C017020}" type="slidenum">
              <a:rPr lang="en-US" smtClean="0"/>
              <a:t>‹#›</a:t>
            </a:fld>
            <a:endParaRPr lang="en-US"/>
          </a:p>
        </p:txBody>
      </p:sp>
    </p:spTree>
    <p:extLst>
      <p:ext uri="{BB962C8B-B14F-4D97-AF65-F5344CB8AC3E}">
        <p14:creationId xmlns:p14="http://schemas.microsoft.com/office/powerpoint/2010/main" val="1147912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A079DA09-8658-4E69-99D5-F6BF64D378B0}" type="datetimeFigureOut">
              <a:rPr lang="en-US" smtClean="0"/>
              <a:t>2/24/2025</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06F0428C-1767-4E09-A9B4-F9DC1C017020}" type="slidenum">
              <a:rPr lang="en-US" smtClean="0"/>
              <a:t>‹#›</a:t>
            </a:fld>
            <a:endParaRPr lang="en-US"/>
          </a:p>
        </p:txBody>
      </p:sp>
    </p:spTree>
    <p:extLst>
      <p:ext uri="{BB962C8B-B14F-4D97-AF65-F5344CB8AC3E}">
        <p14:creationId xmlns:p14="http://schemas.microsoft.com/office/powerpoint/2010/main" val="265602686"/>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s://www.surveymonkey.com/r/CPVY9KV"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ag.nv.gov/About/Administration/Substance_Use_Response_Working_Group_(SURG)/"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9C02A-8D91-41B3-98DC-550C1748DCCB}"/>
              </a:ext>
            </a:extLst>
          </p:cNvPr>
          <p:cNvSpPr>
            <a:spLocks noGrp="1"/>
          </p:cNvSpPr>
          <p:nvPr>
            <p:ph type="ctrTitle"/>
          </p:nvPr>
        </p:nvSpPr>
        <p:spPr>
          <a:xfrm>
            <a:off x="521422" y="564220"/>
            <a:ext cx="11149156" cy="2926080"/>
          </a:xfrm>
        </p:spPr>
        <p:txBody>
          <a:bodyPr>
            <a:normAutofit fontScale="90000"/>
          </a:bodyPr>
          <a:lstStyle/>
          <a:p>
            <a:br>
              <a:rPr lang="en-US" dirty="0"/>
            </a:br>
            <a:br>
              <a:rPr lang="en-US" dirty="0"/>
            </a:br>
            <a:br>
              <a:rPr lang="en-US" dirty="0"/>
            </a:br>
            <a:br>
              <a:rPr lang="en-US" dirty="0"/>
            </a:br>
            <a:br>
              <a:rPr lang="en-US" dirty="0"/>
            </a:br>
            <a:r>
              <a:rPr lang="en-US" sz="4400" dirty="0"/>
              <a:t>TREATMENT &amp; RECOVERY Subcommittee </a:t>
            </a:r>
          </a:p>
        </p:txBody>
      </p:sp>
      <p:sp>
        <p:nvSpPr>
          <p:cNvPr id="3" name="Subtitle 2">
            <a:extLst>
              <a:ext uri="{FF2B5EF4-FFF2-40B4-BE49-F238E27FC236}">
                <a16:creationId xmlns:a16="http://schemas.microsoft.com/office/drawing/2014/main" id="{B4B28AA7-3682-4572-BB39-75297AD81B45}"/>
              </a:ext>
            </a:extLst>
          </p:cNvPr>
          <p:cNvSpPr>
            <a:spLocks noGrp="1"/>
          </p:cNvSpPr>
          <p:nvPr>
            <p:ph type="subTitle" idx="1"/>
          </p:nvPr>
        </p:nvSpPr>
        <p:spPr>
          <a:xfrm>
            <a:off x="1712070" y="4022034"/>
            <a:ext cx="8767860" cy="1388165"/>
          </a:xfrm>
        </p:spPr>
        <p:txBody>
          <a:bodyPr>
            <a:noAutofit/>
          </a:bodyPr>
          <a:lstStyle/>
          <a:p>
            <a:r>
              <a:rPr lang="en-US" sz="3200" dirty="0"/>
              <a:t>Substance Use Response Group (SURG)</a:t>
            </a:r>
          </a:p>
          <a:p>
            <a:r>
              <a:rPr lang="en-US" sz="3200" dirty="0"/>
              <a:t>March 18, 2025</a:t>
            </a:r>
          </a:p>
          <a:p>
            <a:r>
              <a:rPr lang="en-US" sz="3200" dirty="0"/>
              <a:t>3:00 pm</a:t>
            </a:r>
          </a:p>
        </p:txBody>
      </p:sp>
      <p:pic>
        <p:nvPicPr>
          <p:cNvPr id="5" name="Picture 4" descr="Office of the Attorney General Logo and The Great Seal of the State of Nevada&#10;&#10;Aaron D. Ford, Attorney General&#10;&#10;100 North Carson Street&#10;Carson City, NV  89701&#10;Telephone - (775) 684-1100&#10;Fax - (775) 684-1108&#10;Web - http://ag.nv.gov">
            <a:extLst>
              <a:ext uri="{FF2B5EF4-FFF2-40B4-BE49-F238E27FC236}">
                <a16:creationId xmlns:a16="http://schemas.microsoft.com/office/drawing/2014/main" id="{46BD7E7D-8224-4916-96EE-BFFF0464EE9F}"/>
              </a:ext>
            </a:extLst>
          </p:cNvPr>
          <p:cNvPicPr>
            <a:picLocks noChangeAspect="1"/>
          </p:cNvPicPr>
          <p:nvPr/>
        </p:nvPicPr>
        <p:blipFill>
          <a:blip r:embed="rId3"/>
          <a:stretch>
            <a:fillRect/>
          </a:stretch>
        </p:blipFill>
        <p:spPr>
          <a:xfrm>
            <a:off x="2576632" y="339213"/>
            <a:ext cx="6549815" cy="1964944"/>
          </a:xfrm>
          <a:prstGeom prst="rect">
            <a:avLst/>
          </a:prstGeom>
        </p:spPr>
      </p:pic>
    </p:spTree>
    <p:extLst>
      <p:ext uri="{BB962C8B-B14F-4D97-AF65-F5344CB8AC3E}">
        <p14:creationId xmlns:p14="http://schemas.microsoft.com/office/powerpoint/2010/main" val="785460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77B5EC-50B1-B043-15CC-381B1ED89533}"/>
              </a:ext>
            </a:extLst>
          </p:cNvPr>
          <p:cNvSpPr>
            <a:spLocks noGrp="1"/>
          </p:cNvSpPr>
          <p:nvPr>
            <p:ph type="ctrTitle"/>
          </p:nvPr>
        </p:nvSpPr>
        <p:spPr>
          <a:xfrm>
            <a:off x="1109980" y="882376"/>
            <a:ext cx="9966960" cy="2987258"/>
          </a:xfrm>
        </p:spPr>
        <p:txBody>
          <a:bodyPr>
            <a:normAutofit fontScale="90000"/>
          </a:bodyPr>
          <a:lstStyle/>
          <a:p>
            <a:r>
              <a:rPr lang="en-US" sz="5400" dirty="0"/>
              <a:t>5. Review AB374 Section 10 requirements and Subpopulations addressed in Prior Recommendations</a:t>
            </a:r>
          </a:p>
        </p:txBody>
      </p:sp>
      <p:sp>
        <p:nvSpPr>
          <p:cNvPr id="5" name="Subtitle 4">
            <a:extLst>
              <a:ext uri="{FF2B5EF4-FFF2-40B4-BE49-F238E27FC236}">
                <a16:creationId xmlns:a16="http://schemas.microsoft.com/office/drawing/2014/main" id="{B308CF11-3297-E2D0-7FB1-0B0EAA5EE967}"/>
              </a:ext>
            </a:extLst>
          </p:cNvPr>
          <p:cNvSpPr>
            <a:spLocks noGrp="1"/>
          </p:cNvSpPr>
          <p:nvPr>
            <p:ph type="subTitle" idx="1"/>
          </p:nvPr>
        </p:nvSpPr>
        <p:spPr/>
        <p:txBody>
          <a:bodyPr>
            <a:normAutofit/>
          </a:bodyPr>
          <a:lstStyle/>
          <a:p>
            <a:r>
              <a:rPr lang="en-US" dirty="0">
                <a:effectLst/>
                <a:latin typeface="Times New Roman" panose="02020603050405020304" pitchFamily="18" charset="0"/>
                <a:ea typeface="Calibri" panose="020F0502020204030204" pitchFamily="34" charset="0"/>
              </a:rPr>
              <a:t>Chair Kerns</a:t>
            </a:r>
            <a:endParaRPr lang="en-US" dirty="0"/>
          </a:p>
        </p:txBody>
      </p:sp>
    </p:spTree>
    <p:extLst>
      <p:ext uri="{BB962C8B-B14F-4D97-AF65-F5344CB8AC3E}">
        <p14:creationId xmlns:p14="http://schemas.microsoft.com/office/powerpoint/2010/main" val="3261983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9FE07-F669-FBCE-B9D3-CCCEBD5AEC2B}"/>
              </a:ext>
            </a:extLst>
          </p:cNvPr>
          <p:cNvSpPr>
            <a:spLocks noGrp="1"/>
          </p:cNvSpPr>
          <p:nvPr>
            <p:ph type="title"/>
          </p:nvPr>
        </p:nvSpPr>
        <p:spPr>
          <a:xfrm>
            <a:off x="571500" y="419888"/>
            <a:ext cx="11049000" cy="1356360"/>
          </a:xfrm>
        </p:spPr>
        <p:txBody>
          <a:bodyPr/>
          <a:lstStyle/>
          <a:p>
            <a:r>
              <a:rPr lang="en-US" dirty="0"/>
              <a:t>2024 Treatment and Recovery Recommendations (Part 1)</a:t>
            </a:r>
          </a:p>
        </p:txBody>
      </p:sp>
      <p:sp>
        <p:nvSpPr>
          <p:cNvPr id="3" name="Content Placeholder 2">
            <a:extLst>
              <a:ext uri="{FF2B5EF4-FFF2-40B4-BE49-F238E27FC236}">
                <a16:creationId xmlns:a16="http://schemas.microsoft.com/office/drawing/2014/main" id="{5E2879F4-AEB8-BEB1-494D-42D6CF67BE5E}"/>
              </a:ext>
            </a:extLst>
          </p:cNvPr>
          <p:cNvSpPr>
            <a:spLocks noGrp="1"/>
          </p:cNvSpPr>
          <p:nvPr>
            <p:ph idx="1"/>
          </p:nvPr>
        </p:nvSpPr>
        <p:spPr>
          <a:xfrm>
            <a:off x="920532" y="1776248"/>
            <a:ext cx="10069940" cy="4450080"/>
          </a:xfrm>
        </p:spPr>
        <p:txBody>
          <a:bodyPr>
            <a:normAutofit lnSpcReduction="10000"/>
          </a:bodyPr>
          <a:lstStyle/>
          <a:p>
            <a:pPr marL="502920" indent="-457200">
              <a:lnSpc>
                <a:spcPct val="100000"/>
              </a:lnSpc>
              <a:buFont typeface="+mj-lt"/>
              <a:buAutoNum type="arabicPeriod"/>
            </a:pPr>
            <a:r>
              <a:rPr lang="en-US" sz="2000" dirty="0">
                <a:effectLst/>
                <a:latin typeface="Times New Roman" panose="02020603050405020304" pitchFamily="18" charset="0"/>
                <a:ea typeface="Calibri" panose="020F0502020204030204" pitchFamily="34" charset="0"/>
              </a:rPr>
              <a:t>Legislation should be considered to amend the Nevada Revised Statutes pertaining to the Nevada Bureau of Health Care Quality and Compliance’s employment guidelines for hospitals, including behaviora</a:t>
            </a:r>
            <a:r>
              <a:rPr lang="en-US" sz="2000" dirty="0">
                <a:latin typeface="Times New Roman" panose="02020603050405020304" pitchFamily="18" charset="0"/>
                <a:ea typeface="Calibri" panose="020F0502020204030204" pitchFamily="34" charset="0"/>
              </a:rPr>
              <a:t>l </a:t>
            </a:r>
            <a:r>
              <a:rPr lang="en-US" sz="2000" dirty="0">
                <a:effectLst/>
                <a:latin typeface="Times New Roman" panose="02020603050405020304" pitchFamily="18" charset="0"/>
                <a:ea typeface="Calibri" panose="020F0502020204030204" pitchFamily="34" charset="0"/>
              </a:rPr>
              <a:t>health hospitals, to hire certified peer recovery support specialists who have felony backgrounds and are within three years of their last felony conviction. It is recommended that individuals who were convicted of drug offenses or other offenses that do not involve violent acts or sexual exploitation be considered for employment as certified peer recovery support specialists in hospitals.</a:t>
            </a:r>
          </a:p>
          <a:p>
            <a:pPr marL="502920" indent="-457200">
              <a:lnSpc>
                <a:spcPct val="100000"/>
              </a:lnSpc>
              <a:buFont typeface="+mj-lt"/>
              <a:buAutoNum type="arabicPeriod"/>
            </a:pPr>
            <a:r>
              <a:rPr lang="en-US" sz="2000" dirty="0">
                <a:effectLst/>
                <a:latin typeface="Times New Roman" panose="02020603050405020304" pitchFamily="18" charset="0"/>
                <a:ea typeface="Calibri" panose="020F0502020204030204" pitchFamily="34" charset="0"/>
              </a:rPr>
              <a:t>Support BDR 95 to ensure opioid antagonists must be available on all campuses under our Nevada System for Higher Education, including in Student unions, Health centers, all levels of the dormitories, Residential Advisor’s domiciles, sports facilities, and libraries and include training of the administration of opioid antagonists which can take place during online Freshman orientations much like we already disseminate information about Title IX, during orientation week, training could be offered throughout the year by various clubs and programs within each institution’s design.</a:t>
            </a:r>
          </a:p>
        </p:txBody>
      </p:sp>
    </p:spTree>
    <p:extLst>
      <p:ext uri="{BB962C8B-B14F-4D97-AF65-F5344CB8AC3E}">
        <p14:creationId xmlns:p14="http://schemas.microsoft.com/office/powerpoint/2010/main" val="3165306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6A11D0-903B-7D0D-4C51-6B2BAE89E4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81CF85-6E92-872B-1943-1E90952EF8D4}"/>
              </a:ext>
            </a:extLst>
          </p:cNvPr>
          <p:cNvSpPr>
            <a:spLocks noGrp="1"/>
          </p:cNvSpPr>
          <p:nvPr>
            <p:ph type="title"/>
          </p:nvPr>
        </p:nvSpPr>
        <p:spPr>
          <a:xfrm>
            <a:off x="571500" y="419888"/>
            <a:ext cx="11049000" cy="1356360"/>
          </a:xfrm>
        </p:spPr>
        <p:txBody>
          <a:bodyPr/>
          <a:lstStyle/>
          <a:p>
            <a:r>
              <a:rPr lang="en-US" dirty="0"/>
              <a:t>2024 Treatment and Recovery Recommendations (Part 2)</a:t>
            </a:r>
          </a:p>
        </p:txBody>
      </p:sp>
      <p:sp>
        <p:nvSpPr>
          <p:cNvPr id="3" name="Content Placeholder 2">
            <a:extLst>
              <a:ext uri="{FF2B5EF4-FFF2-40B4-BE49-F238E27FC236}">
                <a16:creationId xmlns:a16="http://schemas.microsoft.com/office/drawing/2014/main" id="{1DE08D90-9872-D03C-E350-A3752381A912}"/>
              </a:ext>
            </a:extLst>
          </p:cNvPr>
          <p:cNvSpPr>
            <a:spLocks noGrp="1"/>
          </p:cNvSpPr>
          <p:nvPr>
            <p:ph idx="1"/>
          </p:nvPr>
        </p:nvSpPr>
        <p:spPr>
          <a:xfrm>
            <a:off x="920532" y="1776248"/>
            <a:ext cx="10069940" cy="4450080"/>
          </a:xfrm>
        </p:spPr>
        <p:txBody>
          <a:bodyPr>
            <a:normAutofit/>
          </a:bodyPr>
          <a:lstStyle/>
          <a:p>
            <a:pPr marL="502920" indent="-457200">
              <a:lnSpc>
                <a:spcPct val="100000"/>
              </a:lnSpc>
              <a:buFont typeface="+mj-lt"/>
              <a:buAutoNum type="arabicPeriod" startAt="3"/>
            </a:pPr>
            <a:r>
              <a:rPr lang="en-US" sz="2000" dirty="0">
                <a:effectLst/>
                <a:latin typeface="Times New Roman" panose="02020603050405020304" pitchFamily="18" charset="0"/>
                <a:ea typeface="Calibri" panose="020F0502020204030204" pitchFamily="34" charset="0"/>
              </a:rPr>
              <a:t>Support access and linkage for treatment of trauma for people with substance use disorder (SUD) orthose who have overdosed and for surviving family members after an overdose fatality. Support training for healthcare professionals to identify and address trauma.</a:t>
            </a:r>
          </a:p>
          <a:p>
            <a:pPr marL="502920" indent="-457200">
              <a:lnSpc>
                <a:spcPct val="100000"/>
              </a:lnSpc>
              <a:buFont typeface="+mj-lt"/>
              <a:buAutoNum type="arabicPeriod" startAt="3"/>
            </a:pPr>
            <a:r>
              <a:rPr lang="en-US" sz="2000" dirty="0">
                <a:effectLst/>
                <a:latin typeface="Times New Roman" panose="02020603050405020304" pitchFamily="18" charset="0"/>
                <a:ea typeface="Calibri" panose="020F0502020204030204" pitchFamily="34" charset="0"/>
              </a:rPr>
              <a:t>Direct the Division of Public and Behavioral Health to identify a funding mechanism for hospitals and providers to enhance the “Bridge Program” for Emergency Departments by incorporating Peer Recovery Support Specialists into their treatment models. Support the use of Peer Support Navigators via telehealth to increase access to treatment and support for individuals identified in Emergency Departments.</a:t>
            </a:r>
          </a:p>
        </p:txBody>
      </p:sp>
    </p:spTree>
    <p:extLst>
      <p:ext uri="{BB962C8B-B14F-4D97-AF65-F5344CB8AC3E}">
        <p14:creationId xmlns:p14="http://schemas.microsoft.com/office/powerpoint/2010/main" val="1889361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626EC-8E29-B7C9-1DA0-F321DA56617F}"/>
              </a:ext>
            </a:extLst>
          </p:cNvPr>
          <p:cNvSpPr>
            <a:spLocks noGrp="1"/>
          </p:cNvSpPr>
          <p:nvPr>
            <p:ph type="title"/>
          </p:nvPr>
        </p:nvSpPr>
        <p:spPr>
          <a:xfrm>
            <a:off x="471807" y="295563"/>
            <a:ext cx="11215255" cy="1356360"/>
          </a:xfrm>
        </p:spPr>
        <p:txBody>
          <a:bodyPr>
            <a:normAutofit/>
          </a:bodyPr>
          <a:lstStyle/>
          <a:p>
            <a:r>
              <a:rPr lang="en-US" sz="3200"/>
              <a:t>Legislative Language and Response Subcommittee Assignments Overview</a:t>
            </a:r>
          </a:p>
        </p:txBody>
      </p:sp>
      <p:sp>
        <p:nvSpPr>
          <p:cNvPr id="3" name="Content Placeholder 2">
            <a:extLst>
              <a:ext uri="{FF2B5EF4-FFF2-40B4-BE49-F238E27FC236}">
                <a16:creationId xmlns:a16="http://schemas.microsoft.com/office/drawing/2014/main" id="{6C07F19E-E9B2-1C8A-74E3-BC6153368893}"/>
              </a:ext>
            </a:extLst>
          </p:cNvPr>
          <p:cNvSpPr>
            <a:spLocks noGrp="1"/>
          </p:cNvSpPr>
          <p:nvPr>
            <p:ph idx="1"/>
          </p:nvPr>
        </p:nvSpPr>
        <p:spPr/>
        <p:txBody>
          <a:bodyPr/>
          <a:lstStyle/>
          <a:p>
            <a:r>
              <a:rPr lang="en-US" dirty="0"/>
              <a:t>AB374 (2021 Session) Sec. 10, Subsection 1 is comprised of components A-Q. In 2021, guidance from Vice Chair Tolles, Dr. Woodard and Dr. Kerns determined subcommittee alignment. </a:t>
            </a:r>
          </a:p>
          <a:p>
            <a:r>
              <a:rPr lang="en-US" dirty="0"/>
              <a:t>Please reference pages 35-55 in the 2024 Annual Report for more information.</a:t>
            </a:r>
          </a:p>
          <a:p>
            <a:endParaRPr lang="en-US" dirty="0"/>
          </a:p>
        </p:txBody>
      </p:sp>
    </p:spTree>
    <p:extLst>
      <p:ext uri="{BB962C8B-B14F-4D97-AF65-F5344CB8AC3E}">
        <p14:creationId xmlns:p14="http://schemas.microsoft.com/office/powerpoint/2010/main" val="3274358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626EC-8E29-B7C9-1DA0-F321DA56617F}"/>
              </a:ext>
            </a:extLst>
          </p:cNvPr>
          <p:cNvSpPr>
            <a:spLocks noGrp="1"/>
          </p:cNvSpPr>
          <p:nvPr>
            <p:ph type="title"/>
          </p:nvPr>
        </p:nvSpPr>
        <p:spPr>
          <a:xfrm>
            <a:off x="293254" y="249381"/>
            <a:ext cx="10919691" cy="1356360"/>
          </a:xfrm>
        </p:spPr>
        <p:txBody>
          <a:bodyPr>
            <a:normAutofit/>
          </a:bodyPr>
          <a:lstStyle/>
          <a:p>
            <a:r>
              <a:rPr lang="en-US" sz="3600" dirty="0"/>
              <a:t>Legislative Language and Treatment and Recovery Subcommittee Assignments </a:t>
            </a:r>
          </a:p>
        </p:txBody>
      </p:sp>
      <p:sp>
        <p:nvSpPr>
          <p:cNvPr id="5" name="Content Placeholder 4">
            <a:extLst>
              <a:ext uri="{FF2B5EF4-FFF2-40B4-BE49-F238E27FC236}">
                <a16:creationId xmlns:a16="http://schemas.microsoft.com/office/drawing/2014/main" id="{82F0F0D5-67BE-E24E-5377-0FF5273B8DBC}"/>
              </a:ext>
            </a:extLst>
          </p:cNvPr>
          <p:cNvSpPr>
            <a:spLocks noGrp="1"/>
          </p:cNvSpPr>
          <p:nvPr>
            <p:ph idx="1"/>
          </p:nvPr>
        </p:nvSpPr>
        <p:spPr>
          <a:xfrm>
            <a:off x="537518" y="1527234"/>
            <a:ext cx="11285028" cy="5081385"/>
          </a:xfrm>
        </p:spPr>
        <p:txBody>
          <a:bodyPr>
            <a:normAutofit lnSpcReduction="10000"/>
          </a:bodyPr>
          <a:lstStyle/>
          <a:p>
            <a:endParaRPr lang="en-US" sz="1800" b="0" i="0" u="none" strike="noStrike" baseline="0" dirty="0">
              <a:latin typeface="Times New Roman" panose="02020603050405020304" pitchFamily="18" charset="0"/>
            </a:endParaRPr>
          </a:p>
          <a:p>
            <a:r>
              <a:rPr lang="en-US" sz="2800" b="0" i="0" u="none" strike="noStrike" baseline="0" dirty="0">
                <a:solidFill>
                  <a:srgbClr val="000000"/>
                </a:solidFill>
                <a:latin typeface="Times New Roman" panose="02020603050405020304" pitchFamily="18" charset="0"/>
              </a:rPr>
              <a:t>(c) </a:t>
            </a:r>
            <a:r>
              <a:rPr lang="en-US" sz="2800" b="1" i="0" u="none" strike="noStrike" baseline="0" dirty="0">
                <a:solidFill>
                  <a:srgbClr val="000000"/>
                </a:solidFill>
                <a:latin typeface="Times New Roman" panose="02020603050405020304" pitchFamily="18" charset="0"/>
              </a:rPr>
              <a:t>Assess and evaluate existing pathways to treatment and recovery </a:t>
            </a:r>
            <a:r>
              <a:rPr lang="en-US" sz="2800" b="0" i="0" u="none" strike="noStrike" baseline="0" dirty="0">
                <a:solidFill>
                  <a:srgbClr val="000000"/>
                </a:solidFill>
                <a:latin typeface="Times New Roman" panose="02020603050405020304" pitchFamily="18" charset="0"/>
              </a:rPr>
              <a:t>for persons with substance use disorders, including, without limitation, such persons who are members of special populations. </a:t>
            </a:r>
          </a:p>
          <a:p>
            <a:r>
              <a:rPr lang="en-US" sz="2800" b="0" i="0" u="none" strike="noStrike" baseline="0" dirty="0">
                <a:solidFill>
                  <a:srgbClr val="000000"/>
                </a:solidFill>
                <a:latin typeface="Times New Roman" panose="02020603050405020304" pitchFamily="18" charset="0"/>
              </a:rPr>
              <a:t>(e) Evaluate ways to improve and expand evidence-based or evidence-informed programs, procedures, and strategies to </a:t>
            </a:r>
            <a:r>
              <a:rPr lang="en-US" sz="2800" b="1" i="0" u="none" strike="noStrike" baseline="0" dirty="0">
                <a:solidFill>
                  <a:srgbClr val="000000"/>
                </a:solidFill>
                <a:latin typeface="Times New Roman" panose="02020603050405020304" pitchFamily="18" charset="0"/>
              </a:rPr>
              <a:t>treat and support recovery from opioid use disorder and any co-occurring substance use disorder</a:t>
            </a:r>
            <a:r>
              <a:rPr lang="en-US" sz="2800" b="0" i="0" u="none" strike="noStrike" baseline="0" dirty="0">
                <a:solidFill>
                  <a:srgbClr val="000000"/>
                </a:solidFill>
                <a:latin typeface="Times New Roman" panose="02020603050405020304" pitchFamily="18" charset="0"/>
              </a:rPr>
              <a:t>, including, without limitation, among members of special populations. </a:t>
            </a:r>
          </a:p>
          <a:p>
            <a:r>
              <a:rPr lang="en-US" sz="2800" b="0" i="0" u="none" strike="noStrike" baseline="0" dirty="0">
                <a:solidFill>
                  <a:srgbClr val="000000"/>
                </a:solidFill>
                <a:latin typeface="Times New Roman" panose="02020603050405020304" pitchFamily="18" charset="0"/>
              </a:rPr>
              <a:t>(f) </a:t>
            </a:r>
            <a:r>
              <a:rPr lang="en-US" sz="2800" b="1" i="0" u="none" strike="noStrike" baseline="0" dirty="0">
                <a:solidFill>
                  <a:srgbClr val="000000"/>
                </a:solidFill>
                <a:latin typeface="Times New Roman" panose="02020603050405020304" pitchFamily="18" charset="0"/>
              </a:rPr>
              <a:t>Examine support systems and programs for persons who are in recovery </a:t>
            </a:r>
            <a:r>
              <a:rPr lang="en-US" sz="2800" b="0" i="0" u="none" strike="noStrike" baseline="0" dirty="0">
                <a:solidFill>
                  <a:srgbClr val="000000"/>
                </a:solidFill>
                <a:latin typeface="Times New Roman" panose="02020603050405020304" pitchFamily="18" charset="0"/>
              </a:rPr>
              <a:t>from opioid use disorder and any co-occurring substance use disorder. 	</a:t>
            </a:r>
          </a:p>
          <a:p>
            <a:endParaRPr lang="en-US" sz="1800" b="0" i="0" u="none" strike="noStrike" baseline="0" dirty="0">
              <a:solidFill>
                <a:srgbClr val="000000"/>
              </a:solidFill>
              <a:latin typeface="Times New Roman" panose="02020603050405020304" pitchFamily="18" charset="0"/>
            </a:endParaRPr>
          </a:p>
          <a:p>
            <a:pPr marL="45720" indent="0">
              <a:buNone/>
            </a:pPr>
            <a:endParaRPr lang="en-US" u="sng" dirty="0"/>
          </a:p>
          <a:p>
            <a:endParaRPr lang="en-US" dirty="0"/>
          </a:p>
        </p:txBody>
      </p:sp>
    </p:spTree>
    <p:extLst>
      <p:ext uri="{BB962C8B-B14F-4D97-AF65-F5344CB8AC3E}">
        <p14:creationId xmlns:p14="http://schemas.microsoft.com/office/powerpoint/2010/main" val="3980630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626EC-8E29-B7C9-1DA0-F321DA56617F}"/>
              </a:ext>
            </a:extLst>
          </p:cNvPr>
          <p:cNvSpPr>
            <a:spLocks noGrp="1"/>
          </p:cNvSpPr>
          <p:nvPr>
            <p:ph type="title"/>
          </p:nvPr>
        </p:nvSpPr>
        <p:spPr>
          <a:xfrm>
            <a:off x="756557" y="622663"/>
            <a:ext cx="10678886" cy="1356360"/>
          </a:xfrm>
        </p:spPr>
        <p:txBody>
          <a:bodyPr/>
          <a:lstStyle/>
          <a:p>
            <a:r>
              <a:rPr lang="en-US" dirty="0"/>
              <a:t>Legislative Language and Cross-Cutting Assignments (Part 1)</a:t>
            </a:r>
          </a:p>
        </p:txBody>
      </p:sp>
      <p:sp>
        <p:nvSpPr>
          <p:cNvPr id="5" name="Content Placeholder 4">
            <a:extLst>
              <a:ext uri="{FF2B5EF4-FFF2-40B4-BE49-F238E27FC236}">
                <a16:creationId xmlns:a16="http://schemas.microsoft.com/office/drawing/2014/main" id="{82F0F0D5-67BE-E24E-5377-0FF5273B8DBC}"/>
              </a:ext>
            </a:extLst>
          </p:cNvPr>
          <p:cNvSpPr>
            <a:spLocks noGrp="1"/>
          </p:cNvSpPr>
          <p:nvPr>
            <p:ph idx="1"/>
          </p:nvPr>
        </p:nvSpPr>
        <p:spPr>
          <a:xfrm>
            <a:off x="478972" y="2116183"/>
            <a:ext cx="11234056" cy="4293326"/>
          </a:xfrm>
        </p:spPr>
        <p:txBody>
          <a:bodyPr>
            <a:normAutofit/>
          </a:bodyPr>
          <a:lstStyle/>
          <a:p>
            <a:pPr marL="45720" indent="0">
              <a:buNone/>
            </a:pPr>
            <a:r>
              <a:rPr lang="en-US" dirty="0"/>
              <a:t>(b) </a:t>
            </a:r>
            <a:r>
              <a:rPr lang="en-US" b="1" dirty="0"/>
              <a:t>Assess evidence-based strategies for preventing substance use and intervening to stop substance use, </a:t>
            </a:r>
            <a:r>
              <a:rPr lang="en-US" dirty="0"/>
              <a:t>including, without limitation, the use of heroin, other synthetic and non-synthetic opioids and stimulants. Such strategies must include, without limitation, strategies to: (1) Help persons at risk of a substance use disorder avoid developing a substance use disorder; (2) Discover potentially problematic substance use in a person and intervene before the person develops a substance use disorder;</a:t>
            </a:r>
          </a:p>
          <a:p>
            <a:pPr marL="45720" indent="0">
              <a:buNone/>
            </a:pPr>
            <a:r>
              <a:rPr lang="en-US" dirty="0"/>
              <a:t>(h) </a:t>
            </a:r>
            <a:r>
              <a:rPr lang="en-US" b="1" dirty="0"/>
              <a:t>Examine qualitative and quantitative data to understand the risk factors that contribute to substance use and the rates of substance use, and substance use disorders, focusing on special populations.</a:t>
            </a:r>
          </a:p>
          <a:p>
            <a:pPr marL="45720" indent="0">
              <a:buNone/>
            </a:pPr>
            <a:endParaRPr lang="en-US" dirty="0"/>
          </a:p>
          <a:p>
            <a:pPr marL="274320" lvl="1" indent="0">
              <a:buNone/>
            </a:pPr>
            <a:r>
              <a:rPr lang="en-US" i="1" dirty="0"/>
              <a:t>(Continued on next slide)</a:t>
            </a:r>
          </a:p>
          <a:p>
            <a:pPr marL="45720" indent="0">
              <a:buNone/>
            </a:pPr>
            <a:endParaRPr lang="en-US" dirty="0"/>
          </a:p>
        </p:txBody>
      </p:sp>
    </p:spTree>
    <p:extLst>
      <p:ext uri="{BB962C8B-B14F-4D97-AF65-F5344CB8AC3E}">
        <p14:creationId xmlns:p14="http://schemas.microsoft.com/office/powerpoint/2010/main" val="1582969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626EC-8E29-B7C9-1DA0-F321DA56617F}"/>
              </a:ext>
            </a:extLst>
          </p:cNvPr>
          <p:cNvSpPr>
            <a:spLocks noGrp="1"/>
          </p:cNvSpPr>
          <p:nvPr>
            <p:ph type="title"/>
          </p:nvPr>
        </p:nvSpPr>
        <p:spPr>
          <a:xfrm>
            <a:off x="973419" y="609600"/>
            <a:ext cx="10245161" cy="1356360"/>
          </a:xfrm>
        </p:spPr>
        <p:txBody>
          <a:bodyPr/>
          <a:lstStyle/>
          <a:p>
            <a:r>
              <a:rPr lang="en-US" dirty="0"/>
              <a:t>Legislative Language and Cross-Cutting Assignments (Part 2)</a:t>
            </a:r>
          </a:p>
        </p:txBody>
      </p:sp>
      <p:sp>
        <p:nvSpPr>
          <p:cNvPr id="5" name="Content Placeholder 4">
            <a:extLst>
              <a:ext uri="{FF2B5EF4-FFF2-40B4-BE49-F238E27FC236}">
                <a16:creationId xmlns:a16="http://schemas.microsoft.com/office/drawing/2014/main" id="{82F0F0D5-67BE-E24E-5377-0FF5273B8DBC}"/>
              </a:ext>
            </a:extLst>
          </p:cNvPr>
          <p:cNvSpPr>
            <a:spLocks noGrp="1"/>
          </p:cNvSpPr>
          <p:nvPr>
            <p:ph idx="1"/>
          </p:nvPr>
        </p:nvSpPr>
        <p:spPr>
          <a:xfrm>
            <a:off x="770710" y="1965960"/>
            <a:ext cx="10245162" cy="4130040"/>
          </a:xfrm>
        </p:spPr>
        <p:txBody>
          <a:bodyPr>
            <a:normAutofit/>
          </a:bodyPr>
          <a:lstStyle/>
          <a:p>
            <a:pPr marL="45720" indent="0">
              <a:buNone/>
            </a:pPr>
            <a:r>
              <a:rPr lang="en-US" dirty="0"/>
              <a:t>(q) </a:t>
            </a:r>
            <a:r>
              <a:rPr lang="en-US" b="1" dirty="0"/>
              <a:t>Study, evaluate and make recommendations to the Department of Health and Human Services concerning the use of the money described in section 10.5 of this act to address substance use disorders</a:t>
            </a:r>
            <a:r>
              <a:rPr lang="en-US" dirty="0"/>
              <a:t>, with a focus on: (1) The use of the money described in subsections 1, 2 and 3 of section 10.5 of this act to supplement rather than supplant existing state or local spending; (2) The use of the money described in section 10.5 of this act to support programs that use evidence-based interventions; (3) The use of the money described in section 10.5 of this act to support programs for the prevention of substance use disorders in youth; (4) The use of the money described in section 10.5 of this act to improve racial equity; and (5) Reporting by state and local agencies to the public concerning the funding of programs to address substance misuse and substance use disorders.</a:t>
            </a:r>
          </a:p>
          <a:p>
            <a:pPr marL="45720" indent="0">
              <a:buNone/>
            </a:pPr>
            <a:endParaRPr lang="en-US" dirty="0"/>
          </a:p>
        </p:txBody>
      </p:sp>
    </p:spTree>
    <p:extLst>
      <p:ext uri="{BB962C8B-B14F-4D97-AF65-F5344CB8AC3E}">
        <p14:creationId xmlns:p14="http://schemas.microsoft.com/office/powerpoint/2010/main" val="1602336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1596A-CE4C-3026-74AE-0E6EAA32A6A9}"/>
              </a:ext>
            </a:extLst>
          </p:cNvPr>
          <p:cNvSpPr>
            <a:spLocks noGrp="1"/>
          </p:cNvSpPr>
          <p:nvPr>
            <p:ph type="title"/>
          </p:nvPr>
        </p:nvSpPr>
        <p:spPr>
          <a:xfrm>
            <a:off x="195848" y="183291"/>
            <a:ext cx="11900094" cy="1356360"/>
          </a:xfrm>
        </p:spPr>
        <p:txBody>
          <a:bodyPr>
            <a:normAutofit/>
          </a:bodyPr>
          <a:lstStyle/>
          <a:p>
            <a:r>
              <a:rPr lang="en-US" sz="3600" dirty="0"/>
              <a:t>Number of Recommendations Aligned with Treatment and Recovery Subcommittee and Cross-Cutting Assignments</a:t>
            </a:r>
          </a:p>
        </p:txBody>
      </p:sp>
      <p:sp>
        <p:nvSpPr>
          <p:cNvPr id="4" name="Content Placeholder 4">
            <a:extLst>
              <a:ext uri="{FF2B5EF4-FFF2-40B4-BE49-F238E27FC236}">
                <a16:creationId xmlns:a16="http://schemas.microsoft.com/office/drawing/2014/main" id="{6D01A8C2-294C-52A1-C06C-5DCA47A396CF}"/>
              </a:ext>
            </a:extLst>
          </p:cNvPr>
          <p:cNvSpPr txBox="1">
            <a:spLocks/>
          </p:cNvSpPr>
          <p:nvPr/>
        </p:nvSpPr>
        <p:spPr>
          <a:xfrm>
            <a:off x="8465665" y="1539651"/>
            <a:ext cx="2310716" cy="3113825"/>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a:lstStyle>
          <a:p>
            <a:pPr marL="45720" indent="0">
              <a:buFont typeface="Corbel" pitchFamily="34" charset="0"/>
              <a:buNone/>
            </a:pPr>
            <a:r>
              <a:rPr lang="en-US" sz="1800" b="1" dirty="0"/>
              <a:t>Bold Header = Treatment and Recovery Subcommittee Assignment</a:t>
            </a:r>
          </a:p>
          <a:p>
            <a:pPr marL="45720" indent="0">
              <a:buFont typeface="Corbel" pitchFamily="34" charset="0"/>
              <a:buNone/>
            </a:pPr>
            <a:r>
              <a:rPr lang="en-US" sz="1800" i="1" dirty="0"/>
              <a:t>Italic Header = Cross-cutting Assignment</a:t>
            </a:r>
          </a:p>
        </p:txBody>
      </p:sp>
      <p:graphicFrame>
        <p:nvGraphicFramePr>
          <p:cNvPr id="5" name="Table 4">
            <a:extLst>
              <a:ext uri="{FF2B5EF4-FFF2-40B4-BE49-F238E27FC236}">
                <a16:creationId xmlns:a16="http://schemas.microsoft.com/office/drawing/2014/main" id="{91CDDFC2-38CF-88AB-79F3-9B4544E1B425}"/>
              </a:ext>
            </a:extLst>
          </p:cNvPr>
          <p:cNvGraphicFramePr>
            <a:graphicFrameLocks noGrp="1"/>
          </p:cNvGraphicFramePr>
          <p:nvPr>
            <p:extLst>
              <p:ext uri="{D42A27DB-BD31-4B8C-83A1-F6EECF244321}">
                <p14:modId xmlns:p14="http://schemas.microsoft.com/office/powerpoint/2010/main" val="3176213211"/>
              </p:ext>
            </p:extLst>
          </p:nvPr>
        </p:nvGraphicFramePr>
        <p:xfrm>
          <a:off x="2315137" y="1539651"/>
          <a:ext cx="5307154" cy="3850322"/>
        </p:xfrm>
        <a:graphic>
          <a:graphicData uri="http://schemas.openxmlformats.org/drawingml/2006/table">
            <a:tbl>
              <a:tblPr firstRow="1" firstCol="1" bandRow="1"/>
              <a:tblGrid>
                <a:gridCol w="1258885">
                  <a:extLst>
                    <a:ext uri="{9D8B030D-6E8A-4147-A177-3AD203B41FA5}">
                      <a16:colId xmlns:a16="http://schemas.microsoft.com/office/drawing/2014/main" val="2293945462"/>
                    </a:ext>
                  </a:extLst>
                </a:gridCol>
                <a:gridCol w="592122">
                  <a:extLst>
                    <a:ext uri="{9D8B030D-6E8A-4147-A177-3AD203B41FA5}">
                      <a16:colId xmlns:a16="http://schemas.microsoft.com/office/drawing/2014/main" val="1822877789"/>
                    </a:ext>
                  </a:extLst>
                </a:gridCol>
                <a:gridCol w="592122">
                  <a:extLst>
                    <a:ext uri="{9D8B030D-6E8A-4147-A177-3AD203B41FA5}">
                      <a16:colId xmlns:a16="http://schemas.microsoft.com/office/drawing/2014/main" val="2344575380"/>
                    </a:ext>
                  </a:extLst>
                </a:gridCol>
                <a:gridCol w="592122">
                  <a:extLst>
                    <a:ext uri="{9D8B030D-6E8A-4147-A177-3AD203B41FA5}">
                      <a16:colId xmlns:a16="http://schemas.microsoft.com/office/drawing/2014/main" val="3983454835"/>
                    </a:ext>
                  </a:extLst>
                </a:gridCol>
                <a:gridCol w="205785">
                  <a:extLst>
                    <a:ext uri="{9D8B030D-6E8A-4147-A177-3AD203B41FA5}">
                      <a16:colId xmlns:a16="http://schemas.microsoft.com/office/drawing/2014/main" val="838378879"/>
                    </a:ext>
                  </a:extLst>
                </a:gridCol>
                <a:gridCol w="688706">
                  <a:extLst>
                    <a:ext uri="{9D8B030D-6E8A-4147-A177-3AD203B41FA5}">
                      <a16:colId xmlns:a16="http://schemas.microsoft.com/office/drawing/2014/main" val="1252803656"/>
                    </a:ext>
                  </a:extLst>
                </a:gridCol>
                <a:gridCol w="688706">
                  <a:extLst>
                    <a:ext uri="{9D8B030D-6E8A-4147-A177-3AD203B41FA5}">
                      <a16:colId xmlns:a16="http://schemas.microsoft.com/office/drawing/2014/main" val="3663305491"/>
                    </a:ext>
                  </a:extLst>
                </a:gridCol>
                <a:gridCol w="688706">
                  <a:extLst>
                    <a:ext uri="{9D8B030D-6E8A-4147-A177-3AD203B41FA5}">
                      <a16:colId xmlns:a16="http://schemas.microsoft.com/office/drawing/2014/main" val="4086281805"/>
                    </a:ext>
                  </a:extLst>
                </a:gridCol>
              </a:tblGrid>
              <a:tr h="307206">
                <a:tc>
                  <a:txBody>
                    <a:bodyPr/>
                    <a:lstStyle/>
                    <a:p>
                      <a:pPr marL="0" marR="0" algn="ctr">
                        <a:lnSpc>
                          <a:spcPct val="107000"/>
                        </a:lnSpc>
                        <a:spcBef>
                          <a:spcPts val="0"/>
                        </a:spcBef>
                        <a:spcAft>
                          <a:spcPts val="0"/>
                        </a:spcAft>
                      </a:pP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t>
                      </a:r>
                    </a:p>
                  </a:txBody>
                  <a:tcPr marL="47227" marR="472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algn="ctr">
                        <a:lnSpc>
                          <a:spcPct val="107000"/>
                        </a:lnSpc>
                        <a:spcBef>
                          <a:spcPts val="0"/>
                        </a:spcBef>
                        <a:spcAft>
                          <a:spcPts val="0"/>
                        </a:spcAft>
                      </a:pPr>
                      <a:r>
                        <a:rPr lang="en-US" sz="1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a:t>
                      </a:r>
                    </a:p>
                  </a:txBody>
                  <a:tcPr marL="47227" marR="472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algn="ctr">
                        <a:lnSpc>
                          <a:spcPct val="107000"/>
                        </a:lnSpc>
                        <a:spcBef>
                          <a:spcPts val="0"/>
                        </a:spcBef>
                        <a:spcAft>
                          <a:spcPts val="0"/>
                        </a:spcAft>
                      </a:pPr>
                      <a:r>
                        <a:rPr lang="en-US" sz="1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a:t>
                      </a:r>
                    </a:p>
                  </a:txBody>
                  <a:tcPr marL="47227" marR="472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algn="ctr">
                        <a:lnSpc>
                          <a:spcPct val="107000"/>
                        </a:lnSpc>
                        <a:spcBef>
                          <a:spcPts val="0"/>
                        </a:spcBef>
                        <a:spcAft>
                          <a:spcPts val="0"/>
                        </a:spcAft>
                      </a:pP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lgn="ctr">
                        <a:lnSpc>
                          <a:spcPct val="107000"/>
                        </a:lnSpc>
                        <a:spcBef>
                          <a:spcPts val="0"/>
                        </a:spcBef>
                        <a:spcAft>
                          <a:spcPts val="0"/>
                        </a:spcAft>
                      </a:pPr>
                      <a:r>
                        <a:rPr lang="en-US" sz="1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lgn="ctr">
                        <a:lnSpc>
                          <a:spcPct val="107000"/>
                        </a:lnSpc>
                        <a:spcBef>
                          <a:spcPts val="0"/>
                        </a:spcBef>
                        <a:spcAft>
                          <a:spcPts val="0"/>
                        </a:spcAft>
                      </a:pPr>
                      <a:r>
                        <a:rPr lang="en-US" sz="1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a:t>
                      </a:r>
                    </a:p>
                  </a:txBody>
                  <a:tcPr marL="47227" marR="472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955317507"/>
                  </a:ext>
                </a:extLst>
              </a:tr>
              <a:tr h="268529">
                <a:tc>
                  <a:txBody>
                    <a:bodyPr/>
                    <a:lstStyle/>
                    <a:p>
                      <a:pPr marL="0" marR="0" algn="ctr">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2022</a:t>
                      </a:r>
                    </a:p>
                    <a:p>
                      <a:pPr marL="0" marR="0" algn="ctr">
                        <a:lnSpc>
                          <a:spcPct val="107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Out of a total of six</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0</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4</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3</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0</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0</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92268559"/>
                  </a:ext>
                </a:extLst>
              </a:tr>
              <a:tr h="178105">
                <a:tc>
                  <a:txBody>
                    <a:bodyPr/>
                    <a:lstStyle/>
                    <a:p>
                      <a:pPr marL="0" marR="0" algn="ctr">
                        <a:lnSpc>
                          <a:spcPct val="107000"/>
                        </a:lnSpc>
                        <a:spcBef>
                          <a:spcPts val="0"/>
                        </a:spcBef>
                        <a:spcAft>
                          <a:spcPts val="0"/>
                        </a:spcAft>
                      </a:pPr>
                      <a:endParaRPr lang="en-US" sz="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endParaRPr lang="en-US" sz="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endParaRPr lang="en-US" sz="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endParaRPr lang="en-US" sz="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endParaRPr lang="en-US" sz="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endParaRPr lang="en-US" sz="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endParaRPr lang="en-US" sz="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31490695"/>
                  </a:ext>
                </a:extLst>
              </a:tr>
              <a:tr h="268529">
                <a:tc>
                  <a:txBody>
                    <a:bodyPr/>
                    <a:lstStyle/>
                    <a:p>
                      <a:pPr marL="0" marR="0" algn="ctr">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2023</a:t>
                      </a:r>
                    </a:p>
                    <a:p>
                      <a:pPr marL="0" marR="0" algn="ctr">
                        <a:lnSpc>
                          <a:spcPct val="107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Out of a total of five</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5</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4</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3</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0</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3</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95231444"/>
                  </a:ext>
                </a:extLst>
              </a:tr>
              <a:tr h="92827">
                <a:tc>
                  <a:txBody>
                    <a:bodyPr/>
                    <a:lstStyle/>
                    <a:p>
                      <a:pPr marL="0" marR="0" algn="ctr">
                        <a:lnSpc>
                          <a:spcPct val="107000"/>
                        </a:lnSpc>
                        <a:spcBef>
                          <a:spcPts val="0"/>
                        </a:spcBef>
                        <a:spcAft>
                          <a:spcPts val="0"/>
                        </a:spcAft>
                      </a:pPr>
                      <a:endParaRPr lang="en-US" sz="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2483303"/>
                  </a:ext>
                </a:extLst>
              </a:tr>
              <a:tr h="268529">
                <a:tc>
                  <a:txBody>
                    <a:bodyPr/>
                    <a:lstStyle/>
                    <a:p>
                      <a:pPr marL="0" marR="0" algn="ctr">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2024</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Out of a total of four</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0</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1220129"/>
                  </a:ext>
                </a:extLst>
              </a:tr>
              <a:tr h="81180">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7573361"/>
                  </a:ext>
                </a:extLst>
              </a:tr>
              <a:tr h="268529">
                <a:tc>
                  <a:txBody>
                    <a:bodyPr/>
                    <a:lstStyle/>
                    <a:p>
                      <a:pPr marL="0" marR="0" algn="ctr">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Total</a:t>
                      </a:r>
                    </a:p>
                    <a:p>
                      <a:pPr marL="0" marR="0" algn="ctr">
                        <a:lnSpc>
                          <a:spcPct val="107000"/>
                        </a:lnSpc>
                        <a:spcBef>
                          <a:spcPts val="0"/>
                        </a:spcBef>
                        <a:spcAft>
                          <a:spcPts val="0"/>
                        </a:spcAft>
                      </a:pPr>
                      <a:r>
                        <a:rPr lang="en-US" sz="1600" b="0" dirty="0">
                          <a:effectLst/>
                          <a:latin typeface="Times New Roman" panose="02020603050405020304" pitchFamily="18" charset="0"/>
                          <a:ea typeface="Calibri" panose="020F0502020204030204" pitchFamily="34" charset="0"/>
                          <a:cs typeface="Times New Roman" panose="02020603050405020304" pitchFamily="18" charset="0"/>
                        </a:rPr>
                        <a:t>Out of a total of 24</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6</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10</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6</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5</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5</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76409986"/>
                  </a:ext>
                </a:extLst>
              </a:tr>
            </a:tbl>
          </a:graphicData>
        </a:graphic>
      </p:graphicFrame>
      <p:sp>
        <p:nvSpPr>
          <p:cNvPr id="3" name="Content Placeholder 4">
            <a:extLst>
              <a:ext uri="{FF2B5EF4-FFF2-40B4-BE49-F238E27FC236}">
                <a16:creationId xmlns:a16="http://schemas.microsoft.com/office/drawing/2014/main" id="{EE6389AB-F2ED-B583-CB5E-A4EC15CD8B06}"/>
              </a:ext>
            </a:extLst>
          </p:cNvPr>
          <p:cNvSpPr>
            <a:spLocks noGrp="1"/>
          </p:cNvSpPr>
          <p:nvPr>
            <p:ph idx="1"/>
          </p:nvPr>
        </p:nvSpPr>
        <p:spPr>
          <a:xfrm>
            <a:off x="448237" y="5467760"/>
            <a:ext cx="11497957" cy="1781805"/>
          </a:xfrm>
        </p:spPr>
        <p:txBody>
          <a:bodyPr>
            <a:normAutofit/>
          </a:bodyPr>
          <a:lstStyle/>
          <a:p>
            <a:pPr marL="45720" indent="0">
              <a:spcBef>
                <a:spcPts val="200"/>
              </a:spcBef>
              <a:buNone/>
            </a:pPr>
            <a:r>
              <a:rPr lang="en-US" sz="1400" dirty="0"/>
              <a:t>The Treatment and Recovery Subcommittee also aligned their 2022, 2023, and 2024 recommendations with the following AB374 Sec. 10, Subsection 1 components, not marked specifically as their assignments:</a:t>
            </a:r>
          </a:p>
          <a:p>
            <a:pPr>
              <a:spcBef>
                <a:spcPts val="200"/>
              </a:spcBef>
            </a:pPr>
            <a:r>
              <a:rPr lang="en-US" sz="1400" dirty="0"/>
              <a:t>2022: NA</a:t>
            </a:r>
          </a:p>
          <a:p>
            <a:pPr>
              <a:spcBef>
                <a:spcPts val="200"/>
              </a:spcBef>
            </a:pPr>
            <a:r>
              <a:rPr lang="en-US" sz="1400" dirty="0"/>
              <a:t>2023: j(3)</a:t>
            </a:r>
          </a:p>
          <a:p>
            <a:pPr>
              <a:spcBef>
                <a:spcPts val="200"/>
              </a:spcBef>
            </a:pPr>
            <a:r>
              <a:rPr lang="en-US" sz="1400" dirty="0"/>
              <a:t>2024: NA</a:t>
            </a:r>
          </a:p>
        </p:txBody>
      </p:sp>
    </p:spTree>
    <p:extLst>
      <p:ext uri="{BB962C8B-B14F-4D97-AF65-F5344CB8AC3E}">
        <p14:creationId xmlns:p14="http://schemas.microsoft.com/office/powerpoint/2010/main" val="3201535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026617-26A8-0179-C3CA-EAA69E5B0D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919BEA-6E46-A6C4-22E5-CB440957262D}"/>
              </a:ext>
            </a:extLst>
          </p:cNvPr>
          <p:cNvSpPr>
            <a:spLocks noGrp="1"/>
          </p:cNvSpPr>
          <p:nvPr>
            <p:ph type="title"/>
          </p:nvPr>
        </p:nvSpPr>
        <p:spPr>
          <a:xfrm>
            <a:off x="293253" y="249381"/>
            <a:ext cx="11482435" cy="1356360"/>
          </a:xfrm>
        </p:spPr>
        <p:txBody>
          <a:bodyPr>
            <a:noAutofit/>
          </a:bodyPr>
          <a:lstStyle/>
          <a:p>
            <a:r>
              <a:rPr lang="en-US" sz="3600" dirty="0"/>
              <a:t>Number of Times Response Recommendations Aligned with Assigned AB374 Components</a:t>
            </a:r>
          </a:p>
        </p:txBody>
      </p:sp>
      <p:graphicFrame>
        <p:nvGraphicFramePr>
          <p:cNvPr id="3" name="Table 2">
            <a:extLst>
              <a:ext uri="{FF2B5EF4-FFF2-40B4-BE49-F238E27FC236}">
                <a16:creationId xmlns:a16="http://schemas.microsoft.com/office/drawing/2014/main" id="{4102BFED-1180-68A9-F2C0-7C088E89C400}"/>
              </a:ext>
            </a:extLst>
          </p:cNvPr>
          <p:cNvGraphicFramePr>
            <a:graphicFrameLocks noGrp="1"/>
          </p:cNvGraphicFramePr>
          <p:nvPr>
            <p:extLst>
              <p:ext uri="{D42A27DB-BD31-4B8C-83A1-F6EECF244321}">
                <p14:modId xmlns:p14="http://schemas.microsoft.com/office/powerpoint/2010/main" val="1801025050"/>
              </p:ext>
            </p:extLst>
          </p:nvPr>
        </p:nvGraphicFramePr>
        <p:xfrm>
          <a:off x="365190" y="1567742"/>
          <a:ext cx="11338559" cy="3661665"/>
        </p:xfrm>
        <a:graphic>
          <a:graphicData uri="http://schemas.openxmlformats.org/drawingml/2006/table">
            <a:tbl>
              <a:tblPr firstRow="1" firstCol="1" bandRow="1"/>
              <a:tblGrid>
                <a:gridCol w="1824339">
                  <a:extLst>
                    <a:ext uri="{9D8B030D-6E8A-4147-A177-3AD203B41FA5}">
                      <a16:colId xmlns:a16="http://schemas.microsoft.com/office/drawing/2014/main" val="2293945462"/>
                    </a:ext>
                  </a:extLst>
                </a:gridCol>
                <a:gridCol w="9514220">
                  <a:extLst>
                    <a:ext uri="{9D8B030D-6E8A-4147-A177-3AD203B41FA5}">
                      <a16:colId xmlns:a16="http://schemas.microsoft.com/office/drawing/2014/main" val="1822877789"/>
                    </a:ext>
                  </a:extLst>
                </a:gridCol>
              </a:tblGrid>
              <a:tr h="307206">
                <a:tc>
                  <a:txBody>
                    <a:bodyPr/>
                    <a:lstStyle/>
                    <a:p>
                      <a:pPr marL="0" marR="0" algn="ctr">
                        <a:lnSpc>
                          <a:spcPct val="107000"/>
                        </a:lnSpc>
                        <a:spcBef>
                          <a:spcPts val="0"/>
                        </a:spcBef>
                        <a:spcAft>
                          <a:spcPts val="0"/>
                        </a:spcAft>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Number of Times Component Aligned with 2022-2024 Recommendations</a:t>
                      </a:r>
                    </a:p>
                  </a:txBody>
                  <a:tcPr marL="47227" marR="472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algn="ctr">
                        <a:lnSpc>
                          <a:spcPct val="107000"/>
                        </a:lnSpc>
                        <a:spcBef>
                          <a:spcPts val="0"/>
                        </a:spcBef>
                        <a:spcAft>
                          <a:spcPts val="0"/>
                        </a:spcAft>
                      </a:pPr>
                      <a:r>
                        <a:rPr lang="en-US" sz="1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AB374 Sec 10, Subsection Component</a:t>
                      </a:r>
                    </a:p>
                  </a:txBody>
                  <a:tcPr marL="47227" marR="472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955317507"/>
                  </a:ext>
                </a:extLst>
              </a:tr>
              <a:tr h="68803">
                <a:tc>
                  <a:txBody>
                    <a:bodyPr/>
                    <a:lstStyle/>
                    <a:p>
                      <a:pPr marL="0" marR="0" algn="ctr">
                        <a:lnSpc>
                          <a:spcPct val="107000"/>
                        </a:lnSpc>
                        <a:spcBef>
                          <a:spcPts val="0"/>
                        </a:spcBef>
                        <a:spcAft>
                          <a:spcPts val="0"/>
                        </a:spcAft>
                      </a:pPr>
                      <a:r>
                        <a:rPr lang="en-US" sz="2000" b="0" i="0" u="none" strike="noStrike" kern="1200" baseline="0" dirty="0">
                          <a:solidFill>
                            <a:srgbClr val="000000"/>
                          </a:solidFill>
                          <a:latin typeface="Times New Roman" panose="02020603050405020304" pitchFamily="18" charset="0"/>
                          <a:ea typeface="+mn-ea"/>
                          <a:cs typeface="+mn-cs"/>
                        </a:rPr>
                        <a:t>10</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i="0" u="none" strike="noStrike" baseline="0" dirty="0">
                          <a:solidFill>
                            <a:srgbClr val="000000"/>
                          </a:solidFill>
                          <a:latin typeface="Times New Roman" panose="02020603050405020304" pitchFamily="18" charset="0"/>
                        </a:rPr>
                        <a:t>(e) Evaluate ways to improve and expand evidence-based or evidence-informed programs, procedures, and strategies to </a:t>
                      </a:r>
                      <a:r>
                        <a:rPr lang="en-US" sz="2000" b="1" i="0" u="none" strike="noStrike" baseline="0" dirty="0">
                          <a:solidFill>
                            <a:srgbClr val="000000"/>
                          </a:solidFill>
                          <a:latin typeface="Times New Roman" panose="02020603050405020304" pitchFamily="18" charset="0"/>
                        </a:rPr>
                        <a:t>treat and support recovery from opioid use disorder and any co-occurring substance use disorder</a:t>
                      </a:r>
                      <a:r>
                        <a:rPr lang="en-US" sz="2000" b="0" i="0" u="none" strike="noStrike" baseline="0" dirty="0">
                          <a:solidFill>
                            <a:srgbClr val="000000"/>
                          </a:solidFill>
                          <a:latin typeface="Times New Roman" panose="02020603050405020304" pitchFamily="18" charset="0"/>
                        </a:rPr>
                        <a:t>, including, without limitation, among members of special populations. </a:t>
                      </a:r>
                      <a:r>
                        <a:rPr lang="en-US" sz="1800" dirty="0">
                          <a:effectLst/>
                          <a:latin typeface="+mn-lt"/>
                          <a:ea typeface="Calibri" panose="020F0502020204030204" pitchFamily="34" charset="0"/>
                          <a:cs typeface="Times New Roman" panose="02020603050405020304" pitchFamily="18" charset="0"/>
                        </a:rPr>
                        <a:t> </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5231444"/>
                  </a:ext>
                </a:extLst>
              </a:tr>
              <a:tr h="273749">
                <a:tc>
                  <a:txBody>
                    <a:bodyPr/>
                    <a:lstStyle/>
                    <a:p>
                      <a:pPr marL="0" marR="0" algn="ctr">
                        <a:lnSpc>
                          <a:spcPct val="107000"/>
                        </a:lnSpc>
                        <a:spcBef>
                          <a:spcPts val="0"/>
                        </a:spcBef>
                        <a:spcAft>
                          <a:spcPts val="0"/>
                        </a:spcAft>
                      </a:pPr>
                      <a:r>
                        <a:rPr lang="en-US" sz="2000" b="0" i="0" u="none" strike="noStrike" kern="1200" baseline="0" dirty="0">
                          <a:solidFill>
                            <a:srgbClr val="000000"/>
                          </a:solidFill>
                          <a:latin typeface="Times New Roman" panose="02020603050405020304" pitchFamily="18" charset="0"/>
                          <a:ea typeface="+mn-ea"/>
                          <a:cs typeface="+mn-cs"/>
                        </a:rPr>
                        <a:t>6</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0" i="0" u="none" strike="noStrike" baseline="0" dirty="0">
                          <a:solidFill>
                            <a:srgbClr val="000000"/>
                          </a:solidFill>
                          <a:latin typeface="Times New Roman" panose="02020603050405020304" pitchFamily="18" charset="0"/>
                        </a:rPr>
                        <a:t>(c) </a:t>
                      </a:r>
                      <a:r>
                        <a:rPr lang="en-US" sz="2000" b="1" i="0" u="none" strike="noStrike" baseline="0" dirty="0">
                          <a:solidFill>
                            <a:srgbClr val="000000"/>
                          </a:solidFill>
                          <a:latin typeface="Times New Roman" panose="02020603050405020304" pitchFamily="18" charset="0"/>
                        </a:rPr>
                        <a:t>Assess and evaluate existing pathways to treatment and recovery </a:t>
                      </a:r>
                      <a:r>
                        <a:rPr lang="en-US" sz="2000" b="0" i="0" u="none" strike="noStrike" baseline="0" dirty="0">
                          <a:solidFill>
                            <a:srgbClr val="000000"/>
                          </a:solidFill>
                          <a:latin typeface="Times New Roman" panose="02020603050405020304" pitchFamily="18" charset="0"/>
                        </a:rPr>
                        <a:t>for persons with substance use disorders, including, without limitation, such persons who are members of special populations. </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1220129"/>
                  </a:ext>
                </a:extLst>
              </a:tr>
              <a:tr h="273749">
                <a:tc>
                  <a:txBody>
                    <a:bodyPr/>
                    <a:lstStyle/>
                    <a:p>
                      <a:pPr marL="0" marR="0" algn="ctr">
                        <a:lnSpc>
                          <a:spcPct val="107000"/>
                        </a:lnSpc>
                        <a:spcBef>
                          <a:spcPts val="0"/>
                        </a:spcBef>
                        <a:spcAft>
                          <a:spcPts val="0"/>
                        </a:spcAft>
                      </a:pPr>
                      <a:r>
                        <a:rPr lang="en-US" sz="2000" b="0" i="0" u="none" strike="noStrike" kern="1200" baseline="0" dirty="0">
                          <a:solidFill>
                            <a:srgbClr val="000000"/>
                          </a:solidFill>
                          <a:latin typeface="Times New Roman" panose="02020603050405020304" pitchFamily="18" charset="0"/>
                          <a:ea typeface="+mn-ea"/>
                          <a:cs typeface="+mn-cs"/>
                        </a:rPr>
                        <a:t>6</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2000" b="0" i="0" u="none" strike="noStrike" baseline="0" dirty="0">
                          <a:solidFill>
                            <a:srgbClr val="000000"/>
                          </a:solidFill>
                          <a:latin typeface="Times New Roman" panose="02020603050405020304" pitchFamily="18" charset="0"/>
                        </a:rPr>
                        <a:t>(f) </a:t>
                      </a:r>
                      <a:r>
                        <a:rPr lang="en-US" sz="2000" b="1" i="0" u="none" strike="noStrike" baseline="0" dirty="0">
                          <a:solidFill>
                            <a:srgbClr val="000000"/>
                          </a:solidFill>
                          <a:latin typeface="Times New Roman" panose="02020603050405020304" pitchFamily="18" charset="0"/>
                        </a:rPr>
                        <a:t>Examine support systems and programs for persons who are in recovery </a:t>
                      </a:r>
                      <a:r>
                        <a:rPr lang="en-US" sz="2000" b="0" i="0" u="none" strike="noStrike" baseline="0" dirty="0">
                          <a:solidFill>
                            <a:srgbClr val="000000"/>
                          </a:solidFill>
                          <a:latin typeface="Times New Roman" panose="02020603050405020304" pitchFamily="18" charset="0"/>
                        </a:rPr>
                        <a:t>from opioid use disorder and any co-occurring substance use disorder. </a:t>
                      </a:r>
                      <a:endParaRPr lang="en-US" sz="1800" dirty="0">
                        <a:effectLst/>
                        <a:latin typeface="+mn-lt"/>
                        <a:ea typeface="Calibri" panose="020F0502020204030204" pitchFamily="34" charset="0"/>
                        <a:cs typeface="Times New Roman" panose="02020603050405020304" pitchFamily="18" charset="0"/>
                      </a:endParaRP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7834808"/>
                  </a:ext>
                </a:extLst>
              </a:tr>
            </a:tbl>
          </a:graphicData>
        </a:graphic>
      </p:graphicFrame>
    </p:spTree>
    <p:extLst>
      <p:ext uri="{BB962C8B-B14F-4D97-AF65-F5344CB8AC3E}">
        <p14:creationId xmlns:p14="http://schemas.microsoft.com/office/powerpoint/2010/main" val="32329455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5D69D9-B610-7E71-39BB-D52331BEFF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142E4D-93FE-5C07-BE64-F7CA82406CCD}"/>
              </a:ext>
            </a:extLst>
          </p:cNvPr>
          <p:cNvSpPr>
            <a:spLocks noGrp="1"/>
          </p:cNvSpPr>
          <p:nvPr>
            <p:ph type="title"/>
          </p:nvPr>
        </p:nvSpPr>
        <p:spPr>
          <a:xfrm>
            <a:off x="293253" y="249381"/>
            <a:ext cx="11482435" cy="1356360"/>
          </a:xfrm>
        </p:spPr>
        <p:txBody>
          <a:bodyPr>
            <a:noAutofit/>
          </a:bodyPr>
          <a:lstStyle/>
          <a:p>
            <a:r>
              <a:rPr lang="en-US" sz="3600" dirty="0"/>
              <a:t>Number of Times All SURG Recommendations Aligned with Cross-Cutting AB374 Components</a:t>
            </a:r>
          </a:p>
        </p:txBody>
      </p:sp>
      <p:graphicFrame>
        <p:nvGraphicFramePr>
          <p:cNvPr id="3" name="Table 2">
            <a:extLst>
              <a:ext uri="{FF2B5EF4-FFF2-40B4-BE49-F238E27FC236}">
                <a16:creationId xmlns:a16="http://schemas.microsoft.com/office/drawing/2014/main" id="{D42396EF-964B-4095-8F65-BF8C50DCB990}"/>
              </a:ext>
            </a:extLst>
          </p:cNvPr>
          <p:cNvGraphicFramePr>
            <a:graphicFrameLocks noGrp="1"/>
          </p:cNvGraphicFramePr>
          <p:nvPr>
            <p:extLst>
              <p:ext uri="{D42A27DB-BD31-4B8C-83A1-F6EECF244321}">
                <p14:modId xmlns:p14="http://schemas.microsoft.com/office/powerpoint/2010/main" val="2525965810"/>
              </p:ext>
            </p:extLst>
          </p:nvPr>
        </p:nvGraphicFramePr>
        <p:xfrm>
          <a:off x="365190" y="1567742"/>
          <a:ext cx="11338559" cy="4668466"/>
        </p:xfrm>
        <a:graphic>
          <a:graphicData uri="http://schemas.openxmlformats.org/drawingml/2006/table">
            <a:tbl>
              <a:tblPr firstRow="1" firstCol="1" bandRow="1"/>
              <a:tblGrid>
                <a:gridCol w="1824339">
                  <a:extLst>
                    <a:ext uri="{9D8B030D-6E8A-4147-A177-3AD203B41FA5}">
                      <a16:colId xmlns:a16="http://schemas.microsoft.com/office/drawing/2014/main" val="2293945462"/>
                    </a:ext>
                  </a:extLst>
                </a:gridCol>
                <a:gridCol w="9514220">
                  <a:extLst>
                    <a:ext uri="{9D8B030D-6E8A-4147-A177-3AD203B41FA5}">
                      <a16:colId xmlns:a16="http://schemas.microsoft.com/office/drawing/2014/main" val="1822877789"/>
                    </a:ext>
                  </a:extLst>
                </a:gridCol>
              </a:tblGrid>
              <a:tr h="1369503">
                <a:tc>
                  <a:txBody>
                    <a:bodyPr/>
                    <a:lstStyle/>
                    <a:p>
                      <a:pPr marL="0" marR="0" algn="ctr">
                        <a:lnSpc>
                          <a:spcPct val="107000"/>
                        </a:lnSpc>
                        <a:spcBef>
                          <a:spcPts val="0"/>
                        </a:spcBef>
                        <a:spcAft>
                          <a:spcPts val="0"/>
                        </a:spcAft>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Number of Times Component Aligned with 2022-2024 SURG Recommendations</a:t>
                      </a:r>
                    </a:p>
                    <a:p>
                      <a:pPr marL="0" marR="0" algn="ctr">
                        <a:lnSpc>
                          <a:spcPct val="107000"/>
                        </a:lnSpc>
                        <a:spcBef>
                          <a:spcPts val="0"/>
                        </a:spcBef>
                        <a:spcAft>
                          <a:spcPts val="0"/>
                        </a:spcAft>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(Out of 56)</a:t>
                      </a:r>
                    </a:p>
                  </a:txBody>
                  <a:tcPr marL="47227" marR="472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algn="ctr">
                        <a:lnSpc>
                          <a:spcPct val="107000"/>
                        </a:lnSpc>
                        <a:spcBef>
                          <a:spcPts val="0"/>
                        </a:spcBef>
                        <a:spcAft>
                          <a:spcPts val="0"/>
                        </a:spcAft>
                      </a:pPr>
                      <a:r>
                        <a:rPr lang="en-US" sz="1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AB374 Sec 10, Subsection Component</a:t>
                      </a:r>
                    </a:p>
                  </a:txBody>
                  <a:tcPr marL="47227" marR="472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955317507"/>
                  </a:ext>
                </a:extLst>
              </a:tr>
              <a:tr h="1013729">
                <a:tc>
                  <a:txBody>
                    <a:bodyPr/>
                    <a:lstStyle/>
                    <a:p>
                      <a:pPr marL="0" marR="0" algn="ctr">
                        <a:lnSpc>
                          <a:spcPct val="107000"/>
                        </a:lnSpc>
                        <a:spcBef>
                          <a:spcPts val="0"/>
                        </a:spcBef>
                        <a:spcAft>
                          <a:spcPts val="0"/>
                        </a:spcAft>
                      </a:pPr>
                      <a:r>
                        <a:rPr lang="en-US" sz="1800" kern="1200" dirty="0">
                          <a:solidFill>
                            <a:schemeClr val="tx1"/>
                          </a:solidFill>
                          <a:effectLst/>
                          <a:latin typeface="+mn-lt"/>
                          <a:ea typeface="Calibri" panose="020F0502020204030204" pitchFamily="34" charset="0"/>
                          <a:cs typeface="Times New Roman" panose="02020603050405020304" pitchFamily="18" charset="0"/>
                        </a:rPr>
                        <a:t>26</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300" b="1" dirty="0"/>
                        <a:t>(b) Assess evidence-based strategies for preventing substance use and intervening to stop substance use, </a:t>
                      </a:r>
                      <a:r>
                        <a:rPr lang="en-US" sz="1300" dirty="0"/>
                        <a:t>including, without limitation, the use of heroin, other synthetic and non-synthetic opioids and stimulants. Such strategies must include, without limitation, strategies to: (1) Help persons at risk of a substance use disorder avoid developing a substance use disorder; (2) Discover potentially problematic substance use in a person and intervene before the person develops a substance use disorder;</a:t>
                      </a:r>
                      <a:endParaRPr lang="en-US" sz="1300" dirty="0">
                        <a:effectLst/>
                        <a:latin typeface="+mn-lt"/>
                        <a:ea typeface="Calibri" panose="020F0502020204030204" pitchFamily="34" charset="0"/>
                        <a:cs typeface="Times New Roman" panose="02020603050405020304" pitchFamily="18" charset="0"/>
                      </a:endParaRP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5231444"/>
                  </a:ext>
                </a:extLst>
              </a:tr>
              <a:tr h="1787057">
                <a:tc>
                  <a:txBody>
                    <a:bodyPr/>
                    <a:lstStyle/>
                    <a:p>
                      <a:pPr marL="0" marR="0" algn="ctr">
                        <a:lnSpc>
                          <a:spcPct val="107000"/>
                        </a:lnSpc>
                        <a:spcBef>
                          <a:spcPts val="0"/>
                        </a:spcBef>
                        <a:spcAft>
                          <a:spcPts val="0"/>
                        </a:spcAft>
                      </a:pPr>
                      <a:r>
                        <a:rPr lang="en-US" sz="1800" kern="1200" dirty="0">
                          <a:solidFill>
                            <a:schemeClr val="tx1"/>
                          </a:solidFill>
                          <a:effectLst/>
                          <a:latin typeface="+mn-lt"/>
                          <a:ea typeface="Calibri" panose="020F0502020204030204" pitchFamily="34" charset="0"/>
                          <a:cs typeface="Times New Roman" panose="02020603050405020304" pitchFamily="18" charset="0"/>
                        </a:rPr>
                        <a:t>17</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300" b="1" dirty="0"/>
                        <a:t>(q) Study, evaluate and make recommendations to the Department of Health and Human Services concerning the use of the money described in section 10.5 of this act to address substance use disorders</a:t>
                      </a:r>
                      <a:r>
                        <a:rPr lang="en-US" sz="1300" dirty="0"/>
                        <a:t>, with a focus on: (1) The use of the money described in subsections 1, 2 and 3 of section 10.5 of this act to supplement rather than supplant existing state or local spending; (2) The use of the money described in section 10.5 of this act to support programs that use evidence-based interventions; (3) The use of the money described in section 10.5 of this act to support programs for the prevention of substance use disorders in youth; (4) The use of the money described in section 10.5 of this act to improve racial equity; and (5) Reporting by state and local agencies to the public concerning the funding of programs to address substance misuse and substance use disorders.</a:t>
                      </a:r>
                      <a:endParaRPr lang="en-US" sz="1300" dirty="0">
                        <a:effectLst/>
                        <a:latin typeface="+mn-lt"/>
                        <a:ea typeface="Calibri" panose="020F0502020204030204" pitchFamily="34" charset="0"/>
                        <a:cs typeface="Times New Roman" panose="02020603050405020304" pitchFamily="18" charset="0"/>
                      </a:endParaRP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1220129"/>
                  </a:ext>
                </a:extLst>
              </a:tr>
              <a:tr h="498177">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800" kern="1200" dirty="0">
                          <a:solidFill>
                            <a:schemeClr val="tx1"/>
                          </a:solidFill>
                          <a:effectLst/>
                          <a:latin typeface="+mn-lt"/>
                          <a:ea typeface="Calibri" panose="020F0502020204030204" pitchFamily="34" charset="0"/>
                          <a:cs typeface="Times New Roman" panose="02020603050405020304" pitchFamily="18" charset="0"/>
                        </a:rPr>
                        <a:t>6</a:t>
                      </a: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300" b="1" dirty="0"/>
                        <a:t>(h) Examine qualitative and quantitative data to understand the risk factors that contribute to substance use and the rates of substance use, and substance use disorders, focusing on special populations.</a:t>
                      </a:r>
                      <a:endParaRPr lang="en-US" sz="1300" dirty="0">
                        <a:effectLst/>
                        <a:latin typeface="+mn-lt"/>
                        <a:ea typeface="Calibri" panose="020F0502020204030204" pitchFamily="34" charset="0"/>
                        <a:cs typeface="Times New Roman" panose="02020603050405020304" pitchFamily="18" charset="0"/>
                      </a:endParaRPr>
                    </a:p>
                  </a:txBody>
                  <a:tcPr marL="47227" marR="472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7573361"/>
                  </a:ext>
                </a:extLst>
              </a:tr>
            </a:tbl>
          </a:graphicData>
        </a:graphic>
      </p:graphicFrame>
    </p:spTree>
    <p:extLst>
      <p:ext uri="{BB962C8B-B14F-4D97-AF65-F5344CB8AC3E}">
        <p14:creationId xmlns:p14="http://schemas.microsoft.com/office/powerpoint/2010/main" val="4114826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2C6DBAD6-8CB8-42FF-B0D9-6CE619D423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7" name="Rectangle 26">
            <a:extLst>
              <a:ext uri="{FF2B5EF4-FFF2-40B4-BE49-F238E27FC236}">
                <a16:creationId xmlns:a16="http://schemas.microsoft.com/office/drawing/2014/main" id="{A7992F3A-302F-47CA-BADD-CDE4380851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29" name="Straight Connector 28">
            <a:extLst>
              <a:ext uri="{FF2B5EF4-FFF2-40B4-BE49-F238E27FC236}">
                <a16:creationId xmlns:a16="http://schemas.microsoft.com/office/drawing/2014/main" id="{C66864FA-1731-4EE6-AC97-3A689D688AC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31" name="Rectangle 30">
            <a:extLst>
              <a:ext uri="{FF2B5EF4-FFF2-40B4-BE49-F238E27FC236}">
                <a16:creationId xmlns:a16="http://schemas.microsoft.com/office/drawing/2014/main" id="{E01631EF-15E1-48EF-9924-09DC488BD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3" name="Rectangle 32">
            <a:extLst>
              <a:ext uri="{FF2B5EF4-FFF2-40B4-BE49-F238E27FC236}">
                <a16:creationId xmlns:a16="http://schemas.microsoft.com/office/drawing/2014/main" id="{F324104A-EE89-4314-9D93-42AD782927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336A55C4-3DE7-40E8-8CE1-35205CB6C7D2}"/>
              </a:ext>
            </a:extLst>
          </p:cNvPr>
          <p:cNvSpPr>
            <a:spLocks noGrp="1"/>
          </p:cNvSpPr>
          <p:nvPr>
            <p:ph type="title"/>
          </p:nvPr>
        </p:nvSpPr>
        <p:spPr>
          <a:xfrm>
            <a:off x="1775900" y="637563"/>
            <a:ext cx="8640201" cy="3070370"/>
          </a:xfrm>
        </p:spPr>
        <p:txBody>
          <a:bodyPr vert="horz" lIns="91440" tIns="45720" rIns="91440" bIns="45720" rtlCol="0" anchor="b">
            <a:normAutofit/>
          </a:bodyPr>
          <a:lstStyle/>
          <a:p>
            <a:r>
              <a:rPr lang="en-US" sz="6000" b="1" kern="1200" cap="all" baseline="0">
                <a:solidFill>
                  <a:schemeClr val="tx1"/>
                </a:solidFill>
                <a:latin typeface="+mj-lt"/>
                <a:ea typeface="+mj-ea"/>
                <a:cs typeface="+mj-cs"/>
              </a:rPr>
              <a:t>1. Call to Order and Roll Call to Establish Quorum </a:t>
            </a:r>
          </a:p>
        </p:txBody>
      </p:sp>
      <p:sp>
        <p:nvSpPr>
          <p:cNvPr id="7" name="Text Placeholder 6">
            <a:extLst>
              <a:ext uri="{FF2B5EF4-FFF2-40B4-BE49-F238E27FC236}">
                <a16:creationId xmlns:a16="http://schemas.microsoft.com/office/drawing/2014/main" id="{55FAD108-7F06-4E05-B844-3C0F51E56771}"/>
              </a:ext>
            </a:extLst>
          </p:cNvPr>
          <p:cNvSpPr>
            <a:spLocks noGrp="1"/>
          </p:cNvSpPr>
          <p:nvPr>
            <p:ph type="body" idx="1"/>
          </p:nvPr>
        </p:nvSpPr>
        <p:spPr>
          <a:xfrm>
            <a:off x="1775899" y="3707933"/>
            <a:ext cx="8640202" cy="2153859"/>
          </a:xfrm>
        </p:spPr>
        <p:txBody>
          <a:bodyPr vert="horz" lIns="91440" tIns="45720" rIns="91440" bIns="45720" rtlCol="0" anchor="t">
            <a:normAutofit/>
          </a:bodyPr>
          <a:lstStyle/>
          <a:p>
            <a:pPr marL="0" marR="0" lvl="0" indent="0" defTabSz="457200" rtl="0" eaLnBrk="1" fontAlgn="auto" latinLnBrk="0" hangingPunct="1">
              <a:lnSpc>
                <a:spcPct val="107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ea typeface="Calibri" panose="020F0502020204030204" pitchFamily="34" charset="0"/>
                <a:cs typeface="Times New Roman" panose="02020603050405020304" pitchFamily="18" charset="0"/>
              </a:rPr>
              <a:t>Chair Shell</a:t>
            </a:r>
            <a:endParaRPr kumimoji="0" lang="en-US" sz="2400" b="0" i="0" u="none" strike="noStrike" kern="1200" cap="none" spc="0" normalizeH="0" baseline="0" noProof="0" dirty="0">
              <a:ln>
                <a:noFill/>
              </a:ln>
              <a:solidFill>
                <a:srgbClr val="000000"/>
              </a:solidFill>
              <a:effectLst/>
              <a:highlight>
                <a:srgbClr val="FFFF00"/>
              </a:highlight>
              <a:uLnTx/>
              <a:uFillTx/>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05747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991C21-160E-35CE-C04D-355C5B4B5C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D9D518-D821-EB72-5B92-B9925C659889}"/>
              </a:ext>
            </a:extLst>
          </p:cNvPr>
          <p:cNvSpPr>
            <a:spLocks noGrp="1"/>
          </p:cNvSpPr>
          <p:nvPr>
            <p:ph type="title"/>
          </p:nvPr>
        </p:nvSpPr>
        <p:spPr>
          <a:xfrm>
            <a:off x="297711" y="325821"/>
            <a:ext cx="11600121" cy="1356360"/>
          </a:xfrm>
        </p:spPr>
        <p:txBody>
          <a:bodyPr>
            <a:normAutofit/>
          </a:bodyPr>
          <a:lstStyle/>
          <a:p>
            <a:r>
              <a:rPr lang="en-US" sz="3600" dirty="0"/>
              <a:t>Number of Times Special Populations Impacted by Recommendations Across 2023 and 2024</a:t>
            </a:r>
          </a:p>
        </p:txBody>
      </p:sp>
      <p:graphicFrame>
        <p:nvGraphicFramePr>
          <p:cNvPr id="4" name="Content Placeholder 3">
            <a:extLst>
              <a:ext uri="{FF2B5EF4-FFF2-40B4-BE49-F238E27FC236}">
                <a16:creationId xmlns:a16="http://schemas.microsoft.com/office/drawing/2014/main" id="{FA58B425-78D4-1A7D-5117-DD5F5E4028D7}"/>
              </a:ext>
            </a:extLst>
          </p:cNvPr>
          <p:cNvGraphicFramePr>
            <a:graphicFrameLocks noGrp="1"/>
          </p:cNvGraphicFramePr>
          <p:nvPr>
            <p:ph idx="1"/>
            <p:extLst>
              <p:ext uri="{D42A27DB-BD31-4B8C-83A1-F6EECF244321}">
                <p14:modId xmlns:p14="http://schemas.microsoft.com/office/powerpoint/2010/main" val="2780842"/>
              </p:ext>
            </p:extLst>
          </p:nvPr>
        </p:nvGraphicFramePr>
        <p:xfrm>
          <a:off x="460744" y="1543958"/>
          <a:ext cx="11433548" cy="5048250"/>
        </p:xfrm>
        <a:graphic>
          <a:graphicData uri="http://schemas.openxmlformats.org/drawingml/2006/table">
            <a:tbl>
              <a:tblPr firstRow="1" firstCol="1" bandRow="1"/>
              <a:tblGrid>
                <a:gridCol w="1454929">
                  <a:extLst>
                    <a:ext uri="{9D8B030D-6E8A-4147-A177-3AD203B41FA5}">
                      <a16:colId xmlns:a16="http://schemas.microsoft.com/office/drawing/2014/main" val="3426755357"/>
                    </a:ext>
                  </a:extLst>
                </a:gridCol>
                <a:gridCol w="1425517">
                  <a:extLst>
                    <a:ext uri="{9D8B030D-6E8A-4147-A177-3AD203B41FA5}">
                      <a16:colId xmlns:a16="http://schemas.microsoft.com/office/drawing/2014/main" val="917890606"/>
                    </a:ext>
                  </a:extLst>
                </a:gridCol>
                <a:gridCol w="1425517">
                  <a:extLst>
                    <a:ext uri="{9D8B030D-6E8A-4147-A177-3AD203B41FA5}">
                      <a16:colId xmlns:a16="http://schemas.microsoft.com/office/drawing/2014/main" val="4229753499"/>
                    </a:ext>
                  </a:extLst>
                </a:gridCol>
                <a:gridCol w="1425517">
                  <a:extLst>
                    <a:ext uri="{9D8B030D-6E8A-4147-A177-3AD203B41FA5}">
                      <a16:colId xmlns:a16="http://schemas.microsoft.com/office/drawing/2014/main" val="3554921869"/>
                    </a:ext>
                  </a:extLst>
                </a:gridCol>
                <a:gridCol w="1425517">
                  <a:extLst>
                    <a:ext uri="{9D8B030D-6E8A-4147-A177-3AD203B41FA5}">
                      <a16:colId xmlns:a16="http://schemas.microsoft.com/office/drawing/2014/main" val="698622726"/>
                    </a:ext>
                  </a:extLst>
                </a:gridCol>
                <a:gridCol w="1425517">
                  <a:extLst>
                    <a:ext uri="{9D8B030D-6E8A-4147-A177-3AD203B41FA5}">
                      <a16:colId xmlns:a16="http://schemas.microsoft.com/office/drawing/2014/main" val="1280360429"/>
                    </a:ext>
                  </a:extLst>
                </a:gridCol>
                <a:gridCol w="1425517">
                  <a:extLst>
                    <a:ext uri="{9D8B030D-6E8A-4147-A177-3AD203B41FA5}">
                      <a16:colId xmlns:a16="http://schemas.microsoft.com/office/drawing/2014/main" val="3035951386"/>
                    </a:ext>
                  </a:extLst>
                </a:gridCol>
                <a:gridCol w="1425517">
                  <a:extLst>
                    <a:ext uri="{9D8B030D-6E8A-4147-A177-3AD203B41FA5}">
                      <a16:colId xmlns:a16="http://schemas.microsoft.com/office/drawing/2014/main" val="34800370"/>
                    </a:ext>
                  </a:extLst>
                </a:gridCol>
              </a:tblGrid>
              <a:tr h="1058101">
                <a:tc>
                  <a:txBody>
                    <a:bodyPr/>
                    <a:lstStyle/>
                    <a:p>
                      <a:pPr marL="109855" marR="0" algn="l">
                        <a:lnSpc>
                          <a:spcPct val="100000"/>
                        </a:lnSpc>
                        <a:spcBef>
                          <a:spcPts val="0"/>
                        </a:spcBef>
                        <a:spcAft>
                          <a:spcPts val="0"/>
                        </a:spcAft>
                      </a:pPr>
                      <a:r>
                        <a:rPr lang="en-US" sz="14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Subcommittee</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E446A"/>
                    </a:solidFill>
                  </a:tcPr>
                </a:tc>
                <a:tc>
                  <a:txBody>
                    <a:bodyPr/>
                    <a:lstStyle/>
                    <a:p>
                      <a:pPr marL="109855" marR="0" algn="ctr">
                        <a:lnSpc>
                          <a:spcPct val="100000"/>
                        </a:lnSpc>
                        <a:spcBef>
                          <a:spcPts val="0"/>
                        </a:spcBef>
                        <a:spcAft>
                          <a:spcPts val="0"/>
                        </a:spcAft>
                      </a:pPr>
                      <a:r>
                        <a:rPr lang="en-US" sz="14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Veterans, Elderly Populations, &amp; Youth</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E446A"/>
                    </a:solidFill>
                  </a:tcPr>
                </a:tc>
                <a:tc>
                  <a:txBody>
                    <a:bodyPr/>
                    <a:lstStyle/>
                    <a:p>
                      <a:pPr marL="109855" marR="0" algn="ctr">
                        <a:lnSpc>
                          <a:spcPct val="100000"/>
                        </a:lnSpc>
                        <a:spcBef>
                          <a:spcPts val="0"/>
                        </a:spcBef>
                        <a:spcAft>
                          <a:spcPts val="0"/>
                        </a:spcAft>
                      </a:pPr>
                      <a:r>
                        <a:rPr lang="en-US" sz="14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Persons who are involved in the criminal justice/juvenile systems</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E446A"/>
                    </a:solidFill>
                  </a:tcPr>
                </a:tc>
                <a:tc>
                  <a:txBody>
                    <a:bodyPr/>
                    <a:lstStyle/>
                    <a:p>
                      <a:pPr marL="109855" marR="0" algn="ctr">
                        <a:lnSpc>
                          <a:spcPct val="100000"/>
                        </a:lnSpc>
                        <a:spcBef>
                          <a:spcPts val="0"/>
                        </a:spcBef>
                        <a:spcAft>
                          <a:spcPts val="0"/>
                        </a:spcAft>
                      </a:pPr>
                      <a:r>
                        <a:rPr lang="en-US" sz="14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Pregnant women and the parents of dependent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109855" marR="0" algn="ctr">
                        <a:lnSpc>
                          <a:spcPct val="100000"/>
                        </a:lnSpc>
                        <a:spcBef>
                          <a:spcPts val="0"/>
                        </a:spcBef>
                        <a:spcAft>
                          <a:spcPts val="0"/>
                        </a:spcAft>
                      </a:pPr>
                      <a:r>
                        <a:rPr lang="en-US" sz="14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children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E446A"/>
                    </a:solidFill>
                  </a:tcPr>
                </a:tc>
                <a:tc>
                  <a:txBody>
                    <a:bodyPr/>
                    <a:lstStyle/>
                    <a:p>
                      <a:pPr marL="109855" marR="0" algn="ctr">
                        <a:lnSpc>
                          <a:spcPct val="100000"/>
                        </a:lnSpc>
                        <a:spcBef>
                          <a:spcPts val="0"/>
                        </a:spcBef>
                        <a:spcAft>
                          <a:spcPts val="0"/>
                        </a:spcAft>
                      </a:pPr>
                      <a:r>
                        <a:rPr lang="en-US" sz="14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Lesbian, gay, bisexual, transgender and questioning persons</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E446A"/>
                    </a:solidFill>
                  </a:tcPr>
                </a:tc>
                <a:tc>
                  <a:txBody>
                    <a:bodyPr/>
                    <a:lstStyle/>
                    <a:p>
                      <a:pPr marL="109855" marR="0" algn="ctr">
                        <a:lnSpc>
                          <a:spcPct val="100000"/>
                        </a:lnSpc>
                        <a:spcBef>
                          <a:spcPts val="0"/>
                        </a:spcBef>
                        <a:spcAft>
                          <a:spcPts val="0"/>
                        </a:spcAft>
                      </a:pPr>
                      <a:r>
                        <a:rPr lang="en-US" sz="14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People who inject drugs; (as revised)</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E446A"/>
                    </a:solidFill>
                  </a:tcPr>
                </a:tc>
                <a:tc>
                  <a:txBody>
                    <a:bodyPr/>
                    <a:lstStyle/>
                    <a:p>
                      <a:pPr marL="109855" marR="0" algn="ctr">
                        <a:lnSpc>
                          <a:spcPct val="100000"/>
                        </a:lnSpc>
                        <a:spcBef>
                          <a:spcPts val="0"/>
                        </a:spcBef>
                        <a:spcAft>
                          <a:spcPts val="0"/>
                        </a:spcAft>
                      </a:pPr>
                      <a:r>
                        <a:rPr lang="en-US" sz="14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Children who are involved with the child welfare system</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E446A"/>
                    </a:solidFill>
                  </a:tcPr>
                </a:tc>
                <a:tc>
                  <a:txBody>
                    <a:bodyPr/>
                    <a:lstStyle/>
                    <a:p>
                      <a:pPr marL="109855" marR="0" algn="ctr">
                        <a:lnSpc>
                          <a:spcPct val="100000"/>
                        </a:lnSpc>
                        <a:spcBef>
                          <a:spcPts val="0"/>
                        </a:spcBef>
                        <a:spcAft>
                          <a:spcPts val="0"/>
                        </a:spcAft>
                      </a:pPr>
                      <a:r>
                        <a:rPr lang="en-US" sz="14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Other populations overly impacted by substance use disorders</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E446A"/>
                    </a:solidFill>
                  </a:tcPr>
                </a:tc>
                <a:extLst>
                  <a:ext uri="{0D108BD9-81ED-4DB2-BD59-A6C34878D82A}">
                    <a16:rowId xmlns:a16="http://schemas.microsoft.com/office/drawing/2014/main" val="2065086790"/>
                  </a:ext>
                </a:extLst>
              </a:tr>
              <a:tr h="254612">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2023</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11</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10</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7</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7</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13</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5</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18</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69911365"/>
                  </a:ext>
                </a:extLst>
              </a:tr>
              <a:tr h="531412">
                <a:tc>
                  <a:txBody>
                    <a:bodyPr/>
                    <a:lstStyle/>
                    <a:p>
                      <a:pPr marL="0" marR="0" algn="ctr">
                        <a:lnSpc>
                          <a:spcPct val="115000"/>
                        </a:lnSpc>
                        <a:spcBef>
                          <a:spcPts val="0"/>
                        </a:spcBef>
                        <a:spcAft>
                          <a:spcPts val="0"/>
                        </a:spcAft>
                      </a:pPr>
                      <a:r>
                        <a:rPr lang="en-US" sz="16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Prevention &amp; Harm Reduction</a:t>
                      </a:r>
                      <a:endParaRPr lang="en-US" sz="1600"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4</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5</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1</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6</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11</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04122518"/>
                  </a:ext>
                </a:extLst>
              </a:tr>
              <a:tr h="254612">
                <a:tc>
                  <a:txBody>
                    <a:bodyPr/>
                    <a:lstStyle/>
                    <a:p>
                      <a:pPr marL="0" marR="0" algn="ctr">
                        <a:lnSpc>
                          <a:spcPct val="115000"/>
                        </a:lnSpc>
                        <a:spcBef>
                          <a:spcPts val="0"/>
                        </a:spcBef>
                        <a:spcAft>
                          <a:spcPts val="0"/>
                        </a:spcAft>
                      </a:pPr>
                      <a:r>
                        <a:rPr lang="en-US" sz="1600" i="1" dirty="0">
                          <a:effectLst/>
                          <a:latin typeface="Times New Roman" panose="02020603050405020304" pitchFamily="18" charset="0"/>
                          <a:ea typeface="Calibri" panose="020F0502020204030204" pitchFamily="34" charset="0"/>
                          <a:cs typeface="Times New Roman" panose="02020603050405020304" pitchFamily="18" charset="0"/>
                        </a:rPr>
                        <a:t>Response</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3</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3</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4</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1</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4</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86675561"/>
                  </a:ext>
                </a:extLst>
              </a:tr>
              <a:tr h="531412">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6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Treatment &amp; Recovery</a:t>
                      </a:r>
                      <a:endParaRPr lang="en-US" sz="1600"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4</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4</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3</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3</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3</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2127969"/>
                  </a:ext>
                </a:extLst>
              </a:tr>
              <a:tr h="254612">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2024</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6</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7</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3</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5</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6</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5</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11</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045641729"/>
                  </a:ext>
                </a:extLst>
              </a:tr>
              <a:tr h="531412">
                <a:tc>
                  <a:txBody>
                    <a:bodyPr/>
                    <a:lstStyle/>
                    <a:p>
                      <a:pPr marL="0" marR="0" algn="ctr">
                        <a:lnSpc>
                          <a:spcPct val="115000"/>
                        </a:lnSpc>
                        <a:spcBef>
                          <a:spcPts val="0"/>
                        </a:spcBef>
                        <a:spcAft>
                          <a:spcPts val="0"/>
                        </a:spcAft>
                      </a:pPr>
                      <a:r>
                        <a:rPr lang="en-US" sz="16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Prevention &amp; Harm Reduction</a:t>
                      </a:r>
                      <a:endParaRPr lang="en-US" sz="1600"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3</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0</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6</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47984222"/>
                  </a:ext>
                </a:extLst>
              </a:tr>
              <a:tr h="254612">
                <a:tc>
                  <a:txBody>
                    <a:bodyPr/>
                    <a:lstStyle/>
                    <a:p>
                      <a:pPr marL="0" marR="0" algn="ctr">
                        <a:lnSpc>
                          <a:spcPct val="115000"/>
                        </a:lnSpc>
                        <a:spcBef>
                          <a:spcPts val="0"/>
                        </a:spcBef>
                        <a:spcAft>
                          <a:spcPts val="0"/>
                        </a:spcAft>
                      </a:pPr>
                      <a:r>
                        <a:rPr lang="en-US" sz="1600" i="1" dirty="0">
                          <a:effectLst/>
                          <a:latin typeface="Times New Roman" panose="02020603050405020304" pitchFamily="18" charset="0"/>
                          <a:ea typeface="Calibri" panose="020F0502020204030204" pitchFamily="34" charset="0"/>
                          <a:cs typeface="Times New Roman" panose="02020603050405020304" pitchFamily="18" charset="0"/>
                        </a:rPr>
                        <a:t>Response</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4</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3</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3</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00114483"/>
                  </a:ext>
                </a:extLst>
              </a:tr>
              <a:tr h="531412">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6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Treatment &amp; Recovery</a:t>
                      </a:r>
                      <a:endParaRPr lang="en-US" sz="1600"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1</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1</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1</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1</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1</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1</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2</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57866010"/>
                  </a:ext>
                </a:extLst>
              </a:tr>
              <a:tr h="254612">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600" b="1" i="0" dirty="0">
                          <a:effectLst/>
                          <a:latin typeface="Times New Roman" panose="02020603050405020304" pitchFamily="18" charset="0"/>
                          <a:ea typeface="Calibri" panose="020F0502020204030204" pitchFamily="34" charset="0"/>
                          <a:cs typeface="Times New Roman" panose="02020603050405020304" pitchFamily="18" charset="0"/>
                        </a:rPr>
                        <a:t>Total</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17</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17</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10</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12</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19</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10</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29</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41119704"/>
                  </a:ext>
                </a:extLst>
              </a:tr>
              <a:tr h="531412">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600" b="0" i="1" dirty="0">
                          <a:effectLst/>
                          <a:latin typeface="Times New Roman" panose="02020603050405020304" pitchFamily="18" charset="0"/>
                          <a:ea typeface="Calibri" panose="020F0502020204030204" pitchFamily="34" charset="0"/>
                          <a:cs typeface="Times New Roman" panose="02020603050405020304" pitchFamily="18" charset="0"/>
                        </a:rPr>
                        <a:t>Total Treatment and Recovery</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marL="0" marR="0" algn="ctr">
                        <a:lnSpc>
                          <a:spcPct val="115000"/>
                        </a:lnSpc>
                        <a:spcBef>
                          <a:spcPts val="0"/>
                        </a:spcBef>
                        <a:spcAft>
                          <a:spcPts val="0"/>
                        </a:spcAft>
                      </a:pPr>
                      <a:r>
                        <a:rPr lang="en-US" sz="1600" i="1" dirty="0">
                          <a:effectLst/>
                          <a:latin typeface="Times New Roman" panose="02020603050405020304" pitchFamily="18" charset="0"/>
                          <a:ea typeface="Calibri" panose="020F0502020204030204" pitchFamily="34" charset="0"/>
                          <a:cs typeface="Times New Roman" panose="02020603050405020304" pitchFamily="18" charset="0"/>
                        </a:rPr>
                        <a:t>5</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marL="0" marR="0" algn="ctr">
                        <a:lnSpc>
                          <a:spcPct val="115000"/>
                        </a:lnSpc>
                        <a:spcBef>
                          <a:spcPts val="0"/>
                        </a:spcBef>
                        <a:spcAft>
                          <a:spcPts val="0"/>
                        </a:spcAft>
                      </a:pPr>
                      <a:r>
                        <a:rPr lang="en-US" sz="1600" i="1" dirty="0">
                          <a:effectLst/>
                          <a:latin typeface="Times New Roman" panose="02020603050405020304" pitchFamily="18" charset="0"/>
                          <a:ea typeface="Calibri" panose="020F0502020204030204" pitchFamily="34" charset="0"/>
                          <a:cs typeface="Times New Roman" panose="02020603050405020304" pitchFamily="18" charset="0"/>
                        </a:rPr>
                        <a:t>3</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marL="0" marR="0" algn="ctr">
                        <a:lnSpc>
                          <a:spcPct val="115000"/>
                        </a:lnSpc>
                        <a:spcBef>
                          <a:spcPts val="0"/>
                        </a:spcBef>
                        <a:spcAft>
                          <a:spcPts val="0"/>
                        </a:spcAft>
                      </a:pPr>
                      <a:r>
                        <a:rPr lang="en-US" sz="1600" i="1" dirty="0">
                          <a:effectLst/>
                          <a:latin typeface="Times New Roman" panose="02020603050405020304" pitchFamily="18" charset="0"/>
                          <a:ea typeface="Calibri" panose="020F0502020204030204" pitchFamily="34" charset="0"/>
                          <a:cs typeface="Times New Roman" panose="02020603050405020304" pitchFamily="18" charset="0"/>
                        </a:rPr>
                        <a:t>5</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marL="0" marR="0" algn="ctr">
                        <a:lnSpc>
                          <a:spcPct val="115000"/>
                        </a:lnSpc>
                        <a:spcBef>
                          <a:spcPts val="0"/>
                        </a:spcBef>
                        <a:spcAft>
                          <a:spcPts val="0"/>
                        </a:spcAft>
                      </a:pPr>
                      <a:r>
                        <a:rPr lang="en-US" sz="1600" i="1" dirty="0">
                          <a:effectLst/>
                          <a:latin typeface="Times New Roman" panose="02020603050405020304" pitchFamily="18" charset="0"/>
                          <a:ea typeface="Calibri" panose="020F0502020204030204" pitchFamily="34" charset="0"/>
                          <a:cs typeface="Times New Roman" panose="02020603050405020304" pitchFamily="18" charset="0"/>
                        </a:rPr>
                        <a:t>4</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marL="0" marR="0" algn="ctr">
                        <a:lnSpc>
                          <a:spcPct val="115000"/>
                        </a:lnSpc>
                        <a:spcBef>
                          <a:spcPts val="0"/>
                        </a:spcBef>
                        <a:spcAft>
                          <a:spcPts val="0"/>
                        </a:spcAft>
                      </a:pPr>
                      <a:r>
                        <a:rPr lang="en-US" sz="1600" i="1" dirty="0">
                          <a:effectLst/>
                          <a:latin typeface="Times New Roman" panose="02020603050405020304" pitchFamily="18" charset="0"/>
                          <a:ea typeface="Calibri" panose="020F0502020204030204" pitchFamily="34" charset="0"/>
                          <a:cs typeface="Times New Roman" panose="02020603050405020304" pitchFamily="18" charset="0"/>
                        </a:rPr>
                        <a:t>4</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marL="0" marR="0" algn="ctr">
                        <a:lnSpc>
                          <a:spcPct val="115000"/>
                        </a:lnSpc>
                        <a:spcBef>
                          <a:spcPts val="0"/>
                        </a:spcBef>
                        <a:spcAft>
                          <a:spcPts val="0"/>
                        </a:spcAft>
                      </a:pPr>
                      <a:r>
                        <a:rPr lang="en-US" sz="1600" i="1" dirty="0">
                          <a:effectLst/>
                          <a:latin typeface="Times New Roman" panose="02020603050405020304" pitchFamily="18" charset="0"/>
                          <a:ea typeface="Calibri" panose="020F0502020204030204" pitchFamily="34" charset="0"/>
                          <a:cs typeface="Times New Roman" panose="02020603050405020304" pitchFamily="18" charset="0"/>
                        </a:rPr>
                        <a:t>3</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marL="0" marR="0" algn="ctr">
                        <a:lnSpc>
                          <a:spcPct val="115000"/>
                        </a:lnSpc>
                        <a:spcBef>
                          <a:spcPts val="0"/>
                        </a:spcBef>
                        <a:spcAft>
                          <a:spcPts val="0"/>
                        </a:spcAft>
                      </a:pPr>
                      <a:r>
                        <a:rPr lang="en-US" sz="1600" i="1" dirty="0">
                          <a:effectLst/>
                          <a:latin typeface="Times New Roman" panose="02020603050405020304" pitchFamily="18" charset="0"/>
                          <a:ea typeface="Calibri" panose="020F0502020204030204" pitchFamily="34" charset="0"/>
                          <a:cs typeface="Times New Roman" panose="02020603050405020304" pitchFamily="18" charset="0"/>
                        </a:rPr>
                        <a:t>5</a:t>
                      </a:r>
                    </a:p>
                  </a:txBody>
                  <a:tcPr marL="34824" marR="348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988743395"/>
                  </a:ext>
                </a:extLst>
              </a:tr>
            </a:tbl>
          </a:graphicData>
        </a:graphic>
      </p:graphicFrame>
    </p:spTree>
    <p:extLst>
      <p:ext uri="{BB962C8B-B14F-4D97-AF65-F5344CB8AC3E}">
        <p14:creationId xmlns:p14="http://schemas.microsoft.com/office/powerpoint/2010/main" val="3214396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F0941-0970-4A9C-9818-A19E4297DDD1}"/>
              </a:ext>
            </a:extLst>
          </p:cNvPr>
          <p:cNvSpPr>
            <a:spLocks noGrp="1"/>
          </p:cNvSpPr>
          <p:nvPr>
            <p:ph type="title"/>
          </p:nvPr>
        </p:nvSpPr>
        <p:spPr>
          <a:xfrm>
            <a:off x="1775900" y="637563"/>
            <a:ext cx="8640201" cy="3070370"/>
          </a:xfrm>
        </p:spPr>
        <p:txBody>
          <a:bodyPr vert="horz" lIns="91440" tIns="45720" rIns="91440" bIns="45720" rtlCol="0" anchor="b">
            <a:normAutofit fontScale="90000"/>
          </a:bodyPr>
          <a:lstStyle/>
          <a:p>
            <a:r>
              <a:rPr lang="en-US" sz="6000" b="1" kern="1200" cap="all" baseline="0" dirty="0">
                <a:solidFill>
                  <a:schemeClr val="tx1"/>
                </a:solidFill>
                <a:latin typeface="+mj-lt"/>
                <a:ea typeface="+mj-ea"/>
                <a:cs typeface="+mj-cs"/>
              </a:rPr>
              <a:t>6. Planning for 2025 Response subcommittee meetings</a:t>
            </a:r>
          </a:p>
        </p:txBody>
      </p:sp>
      <p:sp>
        <p:nvSpPr>
          <p:cNvPr id="4" name="TextBox 3">
            <a:extLst>
              <a:ext uri="{FF2B5EF4-FFF2-40B4-BE49-F238E27FC236}">
                <a16:creationId xmlns:a16="http://schemas.microsoft.com/office/drawing/2014/main" id="{C5A702DC-9B3D-0EDF-DD7D-BD22AA8595EF}"/>
              </a:ext>
            </a:extLst>
          </p:cNvPr>
          <p:cNvSpPr txBox="1"/>
          <p:nvPr/>
        </p:nvSpPr>
        <p:spPr>
          <a:xfrm>
            <a:off x="3047114" y="4031144"/>
            <a:ext cx="6097772" cy="369332"/>
          </a:xfrm>
          <a:prstGeom prst="rect">
            <a:avLst/>
          </a:prstGeom>
          <a:noFill/>
        </p:spPr>
        <p:txBody>
          <a:bodyPr wrap="square">
            <a:spAutoFit/>
          </a:bodyPr>
          <a:lstStyle/>
          <a:p>
            <a:pPr algn="ctr"/>
            <a:r>
              <a:rPr lang="en-US" dirty="0">
                <a:effectLst/>
                <a:latin typeface="Times New Roman" panose="02020603050405020304" pitchFamily="18" charset="0"/>
                <a:ea typeface="Calibri" panose="020F0502020204030204" pitchFamily="34" charset="0"/>
              </a:rPr>
              <a:t>Chair Shell</a:t>
            </a:r>
            <a:endParaRPr lang="en-US" dirty="0"/>
          </a:p>
        </p:txBody>
      </p:sp>
    </p:spTree>
    <p:extLst>
      <p:ext uri="{BB962C8B-B14F-4D97-AF65-F5344CB8AC3E}">
        <p14:creationId xmlns:p14="http://schemas.microsoft.com/office/powerpoint/2010/main" val="780653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02C1A-D02E-2172-0726-7EC2D46DA3B4}"/>
              </a:ext>
            </a:extLst>
          </p:cNvPr>
          <p:cNvSpPr>
            <a:spLocks noGrp="1"/>
          </p:cNvSpPr>
          <p:nvPr>
            <p:ph type="title"/>
          </p:nvPr>
        </p:nvSpPr>
        <p:spPr>
          <a:xfrm>
            <a:off x="1159564" y="572655"/>
            <a:ext cx="9872872" cy="1356360"/>
          </a:xfrm>
        </p:spPr>
        <p:txBody>
          <a:bodyPr/>
          <a:lstStyle/>
          <a:p>
            <a:r>
              <a:rPr lang="en-US" dirty="0"/>
              <a:t>Planning for 2025 Treatment &amp; Recovery Subcommittee Meetings </a:t>
            </a:r>
          </a:p>
        </p:txBody>
      </p:sp>
      <p:sp>
        <p:nvSpPr>
          <p:cNvPr id="3" name="Content Placeholder 2">
            <a:extLst>
              <a:ext uri="{FF2B5EF4-FFF2-40B4-BE49-F238E27FC236}">
                <a16:creationId xmlns:a16="http://schemas.microsoft.com/office/drawing/2014/main" id="{4E2E3547-F352-22AB-4D28-AC334F1A1C74}"/>
              </a:ext>
            </a:extLst>
          </p:cNvPr>
          <p:cNvSpPr>
            <a:spLocks noGrp="1"/>
          </p:cNvSpPr>
          <p:nvPr>
            <p:ph idx="1"/>
          </p:nvPr>
        </p:nvSpPr>
        <p:spPr/>
        <p:txBody>
          <a:bodyPr/>
          <a:lstStyle/>
          <a:p>
            <a:r>
              <a:rPr lang="en-US" dirty="0"/>
              <a:t>What would the Treatment &amp; Recovery Subcommittee like to accomplish this year?</a:t>
            </a:r>
          </a:p>
          <a:p>
            <a:r>
              <a:rPr lang="en-US" dirty="0"/>
              <a:t>What is your vision for developing recommendations?</a:t>
            </a:r>
          </a:p>
          <a:p>
            <a:pPr lvl="1"/>
            <a:r>
              <a:rPr lang="en-US" dirty="0"/>
              <a:t>Should we focus on refining last year’s recommendations or on creating new recommendations?</a:t>
            </a:r>
          </a:p>
          <a:p>
            <a:r>
              <a:rPr lang="en-US" dirty="0"/>
              <a:t>Where do we want to be by October when the SURG will begin narrowing down the recommendations to include in the annual report?</a:t>
            </a:r>
          </a:p>
        </p:txBody>
      </p:sp>
    </p:spTree>
    <p:extLst>
      <p:ext uri="{BB962C8B-B14F-4D97-AF65-F5344CB8AC3E}">
        <p14:creationId xmlns:p14="http://schemas.microsoft.com/office/powerpoint/2010/main" val="31498428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02C1A-D02E-2172-0726-7EC2D46DA3B4}"/>
              </a:ext>
            </a:extLst>
          </p:cNvPr>
          <p:cNvSpPr>
            <a:spLocks noGrp="1"/>
          </p:cNvSpPr>
          <p:nvPr>
            <p:ph type="title"/>
          </p:nvPr>
        </p:nvSpPr>
        <p:spPr>
          <a:xfrm>
            <a:off x="1143000" y="609600"/>
            <a:ext cx="9872872" cy="1356360"/>
          </a:xfrm>
        </p:spPr>
        <p:txBody>
          <a:bodyPr>
            <a:normAutofit fontScale="90000"/>
          </a:bodyPr>
          <a:lstStyle/>
          <a:p>
            <a:r>
              <a:rPr lang="en-US" dirty="0"/>
              <a:t>Planning for 2025 Treatment &amp; Recovery Subcommittee Meetings, Cont.</a:t>
            </a:r>
          </a:p>
        </p:txBody>
      </p:sp>
      <p:sp>
        <p:nvSpPr>
          <p:cNvPr id="3" name="Content Placeholder 2">
            <a:extLst>
              <a:ext uri="{FF2B5EF4-FFF2-40B4-BE49-F238E27FC236}">
                <a16:creationId xmlns:a16="http://schemas.microsoft.com/office/drawing/2014/main" id="{4E2E3547-F352-22AB-4D28-AC334F1A1C74}"/>
              </a:ext>
            </a:extLst>
          </p:cNvPr>
          <p:cNvSpPr>
            <a:spLocks noGrp="1"/>
          </p:cNvSpPr>
          <p:nvPr>
            <p:ph idx="1"/>
          </p:nvPr>
        </p:nvSpPr>
        <p:spPr/>
        <p:txBody>
          <a:bodyPr/>
          <a:lstStyle/>
          <a:p>
            <a:pPr marL="45720" indent="0">
              <a:buNone/>
            </a:pPr>
            <a:r>
              <a:rPr lang="en-US" b="1" dirty="0"/>
              <a:t>Current Topic and Presenter Suggestions for Upcoming Treatment &amp; Recovery Meetings:</a:t>
            </a:r>
          </a:p>
          <a:p>
            <a:r>
              <a:rPr lang="en-US" dirty="0"/>
              <a:t>Compassionate Overdose Response, staff will reach out to Dr. Karla Wagner</a:t>
            </a:r>
          </a:p>
          <a:p>
            <a:r>
              <a:rPr lang="en-US" dirty="0"/>
              <a:t>Interdiction of Drugs, speaker TBD</a:t>
            </a:r>
          </a:p>
          <a:p>
            <a:pPr marL="45720" indent="0">
              <a:buNone/>
            </a:pPr>
            <a:r>
              <a:rPr lang="en-US" i="1" dirty="0"/>
              <a:t>Please email Subcommittee staff with any speaker recommendations. </a:t>
            </a:r>
          </a:p>
          <a:p>
            <a:pPr marL="45720" indent="0">
              <a:buNone/>
            </a:pPr>
            <a:r>
              <a:rPr lang="en-US" b="1" dirty="0"/>
              <a:t>Treatment &amp; Recovery Subcommittee Meeting Dates:</a:t>
            </a:r>
          </a:p>
          <a:p>
            <a:r>
              <a:rPr lang="en-US" dirty="0"/>
              <a:t>May 20, June 17, August 19, September 16, November 18 from 3:00 pm - 4:30 pm</a:t>
            </a:r>
          </a:p>
        </p:txBody>
      </p:sp>
    </p:spTree>
    <p:extLst>
      <p:ext uri="{BB962C8B-B14F-4D97-AF65-F5344CB8AC3E}">
        <p14:creationId xmlns:p14="http://schemas.microsoft.com/office/powerpoint/2010/main" val="2632461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B848EA-DAAE-080D-C70C-C978C832D9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C0507B-DC1C-AB58-0056-A20FF034EBB7}"/>
              </a:ext>
            </a:extLst>
          </p:cNvPr>
          <p:cNvSpPr>
            <a:spLocks noGrp="1"/>
          </p:cNvSpPr>
          <p:nvPr>
            <p:ph type="title"/>
          </p:nvPr>
        </p:nvSpPr>
        <p:spPr>
          <a:xfrm>
            <a:off x="1775900" y="637563"/>
            <a:ext cx="8640201" cy="3070370"/>
          </a:xfrm>
        </p:spPr>
        <p:txBody>
          <a:bodyPr vert="horz" lIns="91440" tIns="45720" rIns="91440" bIns="45720" rtlCol="0" anchor="b">
            <a:normAutofit/>
          </a:bodyPr>
          <a:lstStyle/>
          <a:p>
            <a:r>
              <a:rPr lang="en-US" sz="6000" b="1" dirty="0"/>
              <a:t>7</a:t>
            </a:r>
            <a:r>
              <a:rPr lang="en-US" sz="6000" b="1" kern="1200" cap="all" baseline="0" dirty="0">
                <a:solidFill>
                  <a:schemeClr val="tx1"/>
                </a:solidFill>
                <a:latin typeface="+mj-lt"/>
                <a:ea typeface="+mj-ea"/>
                <a:cs typeface="+mj-cs"/>
              </a:rPr>
              <a:t>. Discuss report out for April 9 surg meeting</a:t>
            </a:r>
          </a:p>
        </p:txBody>
      </p:sp>
      <p:sp>
        <p:nvSpPr>
          <p:cNvPr id="4" name="TextBox 3">
            <a:extLst>
              <a:ext uri="{FF2B5EF4-FFF2-40B4-BE49-F238E27FC236}">
                <a16:creationId xmlns:a16="http://schemas.microsoft.com/office/drawing/2014/main" id="{B240B548-0B33-E926-99AE-1DCBAEBF4AC8}"/>
              </a:ext>
            </a:extLst>
          </p:cNvPr>
          <p:cNvSpPr txBox="1"/>
          <p:nvPr/>
        </p:nvSpPr>
        <p:spPr>
          <a:xfrm>
            <a:off x="3047114" y="4052408"/>
            <a:ext cx="6097772" cy="369332"/>
          </a:xfrm>
          <a:prstGeom prst="rect">
            <a:avLst/>
          </a:prstGeom>
          <a:noFill/>
        </p:spPr>
        <p:txBody>
          <a:bodyPr wrap="square">
            <a:spAutoFit/>
          </a:bodyPr>
          <a:lstStyle/>
          <a:p>
            <a:pPr algn="ctr"/>
            <a:r>
              <a:rPr lang="en-US" dirty="0">
                <a:effectLst/>
                <a:latin typeface="Times New Roman" panose="02020603050405020304" pitchFamily="18" charset="0"/>
                <a:ea typeface="Calibri" panose="020F0502020204030204" pitchFamily="34" charset="0"/>
              </a:rPr>
              <a:t>Chair Shell</a:t>
            </a:r>
            <a:endParaRPr lang="en-US" dirty="0"/>
          </a:p>
        </p:txBody>
      </p:sp>
    </p:spTree>
    <p:extLst>
      <p:ext uri="{BB962C8B-B14F-4D97-AF65-F5344CB8AC3E}">
        <p14:creationId xmlns:p14="http://schemas.microsoft.com/office/powerpoint/2010/main" val="42518631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7C0B8-A0BE-A755-1D64-A8FFE289911E}"/>
              </a:ext>
            </a:extLst>
          </p:cNvPr>
          <p:cNvSpPr>
            <a:spLocks noGrp="1"/>
          </p:cNvSpPr>
          <p:nvPr>
            <p:ph type="title"/>
          </p:nvPr>
        </p:nvSpPr>
        <p:spPr/>
        <p:txBody>
          <a:bodyPr/>
          <a:lstStyle/>
          <a:p>
            <a:r>
              <a:rPr lang="en-US" dirty="0"/>
              <a:t>SURVEY LINK FOR RECOMMENDATIONS</a:t>
            </a:r>
          </a:p>
        </p:txBody>
      </p:sp>
      <p:sp>
        <p:nvSpPr>
          <p:cNvPr id="3" name="TextBox 2">
            <a:extLst>
              <a:ext uri="{FF2B5EF4-FFF2-40B4-BE49-F238E27FC236}">
                <a16:creationId xmlns:a16="http://schemas.microsoft.com/office/drawing/2014/main" id="{E2D7F5A2-CDFB-D658-D11C-A88B56ED5E1D}"/>
              </a:ext>
            </a:extLst>
          </p:cNvPr>
          <p:cNvSpPr txBox="1"/>
          <p:nvPr/>
        </p:nvSpPr>
        <p:spPr>
          <a:xfrm>
            <a:off x="1710813" y="2787445"/>
            <a:ext cx="7693132" cy="923330"/>
          </a:xfrm>
          <a:prstGeom prst="rect">
            <a:avLst/>
          </a:prstGeom>
          <a:noFill/>
        </p:spPr>
        <p:txBody>
          <a:bodyPr wrap="none" rtlCol="0">
            <a:spAutoFit/>
          </a:bodyPr>
          <a:lstStyle/>
          <a:p>
            <a:r>
              <a:rPr lang="en-US" dirty="0"/>
              <a:t>For committee members only: Please access this link to make recommendations </a:t>
            </a:r>
          </a:p>
          <a:p>
            <a:r>
              <a:rPr lang="en-US" b="1" dirty="0">
                <a:solidFill>
                  <a:srgbClr val="0070C0"/>
                </a:solidFill>
                <a:hlinkClick r:id="rId2">
                  <a:extLst>
                    <a:ext uri="{A12FA001-AC4F-418D-AE19-62706E023703}">
                      <ahyp:hlinkClr xmlns:ahyp="http://schemas.microsoft.com/office/drawing/2018/hyperlinkcolor" val="tx"/>
                    </a:ext>
                  </a:extLst>
                </a:hlinkClick>
              </a:rPr>
              <a:t>https://www.surveymonkey.com/r/CPVY9KV</a:t>
            </a:r>
            <a:endParaRPr lang="en-US" b="1" dirty="0">
              <a:solidFill>
                <a:srgbClr val="0070C0"/>
              </a:solidFill>
            </a:endParaRPr>
          </a:p>
          <a:p>
            <a:endParaRPr lang="en-US" dirty="0"/>
          </a:p>
        </p:txBody>
      </p:sp>
    </p:spTree>
    <p:extLst>
      <p:ext uri="{BB962C8B-B14F-4D97-AF65-F5344CB8AC3E}">
        <p14:creationId xmlns:p14="http://schemas.microsoft.com/office/powerpoint/2010/main" val="9680756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A5A7E8-5C13-1BDF-0B71-BB2BB196D8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7F969A-5069-D378-2F8B-2E4F4DC88294}"/>
              </a:ext>
            </a:extLst>
          </p:cNvPr>
          <p:cNvSpPr>
            <a:spLocks noGrp="1"/>
          </p:cNvSpPr>
          <p:nvPr>
            <p:ph type="title"/>
          </p:nvPr>
        </p:nvSpPr>
        <p:spPr>
          <a:xfrm>
            <a:off x="1775900" y="637563"/>
            <a:ext cx="8640201" cy="3070370"/>
          </a:xfrm>
        </p:spPr>
        <p:txBody>
          <a:bodyPr vert="horz" lIns="91440" tIns="45720" rIns="91440" bIns="45720" rtlCol="0" anchor="b">
            <a:normAutofit/>
          </a:bodyPr>
          <a:lstStyle/>
          <a:p>
            <a:r>
              <a:rPr lang="en-US" sz="6000" b="1" kern="1200" cap="all" baseline="0">
                <a:solidFill>
                  <a:schemeClr val="tx1"/>
                </a:solidFill>
                <a:latin typeface="+mj-lt"/>
                <a:ea typeface="+mj-ea"/>
                <a:cs typeface="+mj-cs"/>
              </a:rPr>
              <a:t>8. Public comment</a:t>
            </a:r>
          </a:p>
        </p:txBody>
      </p:sp>
    </p:spTree>
    <p:extLst>
      <p:ext uri="{BB962C8B-B14F-4D97-AF65-F5344CB8AC3E}">
        <p14:creationId xmlns:p14="http://schemas.microsoft.com/office/powerpoint/2010/main" val="10126344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F0941-0970-4A9C-9818-A19E4297DDD1}"/>
              </a:ext>
            </a:extLst>
          </p:cNvPr>
          <p:cNvSpPr>
            <a:spLocks noGrp="1"/>
          </p:cNvSpPr>
          <p:nvPr>
            <p:ph type="title"/>
          </p:nvPr>
        </p:nvSpPr>
        <p:spPr/>
        <p:txBody>
          <a:bodyPr/>
          <a:lstStyle/>
          <a:p>
            <a:r>
              <a:rPr lang="en-US"/>
              <a:t>Public Comment</a:t>
            </a:r>
          </a:p>
        </p:txBody>
      </p:sp>
      <p:sp>
        <p:nvSpPr>
          <p:cNvPr id="3" name="Content Placeholder 2">
            <a:extLst>
              <a:ext uri="{FF2B5EF4-FFF2-40B4-BE49-F238E27FC236}">
                <a16:creationId xmlns:a16="http://schemas.microsoft.com/office/drawing/2014/main" id="{A829DDE6-E08A-4BEC-AF90-C313BAFDC31B}"/>
              </a:ext>
            </a:extLst>
          </p:cNvPr>
          <p:cNvSpPr>
            <a:spLocks noGrp="1"/>
          </p:cNvSpPr>
          <p:nvPr>
            <p:ph idx="1"/>
          </p:nvPr>
        </p:nvSpPr>
        <p:spPr/>
        <p:txBody>
          <a:bodyPr>
            <a:normAutofit lnSpcReduction="10000"/>
          </a:bodyPr>
          <a:lstStyle/>
          <a:p>
            <a:r>
              <a:rPr lang="en-US" sz="2400" dirty="0">
                <a:effectLst/>
                <a:latin typeface="Times New Roman" panose="02020603050405020304" pitchFamily="18" charset="0"/>
                <a:ea typeface="Calibri" panose="020F0502020204030204" pitchFamily="34" charset="0"/>
                <a:cs typeface="Times New Roman" panose="02020603050405020304" pitchFamily="18" charset="0"/>
              </a:rPr>
              <a:t>Public comment will be received via Zoom by raising your hand or unmuting yourself when asked for public comment. Public comment shall be limited to three (3) minutes per person (this is a period devoted to comments by the general public, if any, and discussion of those comments). No action may be taken upon a matter raised during a period devoted to comments by the general public until the matter itself has been specifically included on an agenda as an item upon which action may be taken pursuant to NRS 241.020.</a:t>
            </a:r>
          </a:p>
          <a:p>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00000"/>
              </a:lnSpc>
              <a:spcBef>
                <a:spcPts val="0"/>
              </a:spcBef>
              <a:buClrTx/>
              <a:buSzTx/>
              <a:defRPr/>
            </a:pPr>
            <a:r>
              <a:rPr lang="en-US" sz="2000" dirty="0">
                <a:latin typeface="Times New Roman" panose="02020603050405020304" pitchFamily="18" charset="0"/>
                <a:cs typeface="Times New Roman" panose="02020603050405020304" pitchFamily="18" charset="0"/>
              </a:rPr>
              <a:t>If you are dialing in from a telephone:</a:t>
            </a:r>
          </a:p>
          <a:p>
            <a:pPr marL="845820" lvl="2" indent="-342900">
              <a:lnSpc>
                <a:spcPct val="100000"/>
              </a:lnSpc>
              <a:spcBef>
                <a:spcPts val="0"/>
              </a:spcBef>
              <a:buClrTx/>
              <a:buSzTx/>
              <a:defRPr/>
            </a:pPr>
            <a:r>
              <a:rPr lang="en-US" sz="2000" dirty="0">
                <a:latin typeface="Times New Roman" panose="02020603050405020304" pitchFamily="18" charset="0"/>
                <a:cs typeface="Times New Roman" panose="02020603050405020304" pitchFamily="18" charset="0"/>
              </a:rPr>
              <a:t>Dial (253) 205-0468</a:t>
            </a:r>
          </a:p>
          <a:p>
            <a:pPr marL="788670" lvl="2" indent="-285750">
              <a:lnSpc>
                <a:spcPct val="100000"/>
              </a:lnSpc>
              <a:spcBef>
                <a:spcPts val="0"/>
              </a:spcBef>
              <a:buClrTx/>
              <a:buSzTx/>
              <a:defRPr/>
            </a:pPr>
            <a:r>
              <a:rPr lang="en-US" sz="2000" dirty="0">
                <a:latin typeface="Times New Roman" panose="02020603050405020304" pitchFamily="18" charset="0"/>
                <a:cs typeface="Times New Roman" panose="02020603050405020304" pitchFamily="18" charset="0"/>
              </a:rPr>
              <a:t>When prompted enter the Meeting ID: 894 8937 5298</a:t>
            </a:r>
          </a:p>
          <a:p>
            <a:pPr marL="788670" lvl="2" indent="-285750">
              <a:lnSpc>
                <a:spcPct val="100000"/>
              </a:lnSpc>
              <a:spcBef>
                <a:spcPts val="0"/>
              </a:spcBef>
              <a:buClrTx/>
              <a:buSzTx/>
              <a:defRPr/>
            </a:pPr>
            <a:r>
              <a:rPr lang="en-US" sz="2000" dirty="0">
                <a:latin typeface="Times New Roman" panose="02020603050405020304" pitchFamily="18" charset="0"/>
                <a:cs typeface="Times New Roman" panose="02020603050405020304" pitchFamily="18" charset="0"/>
              </a:rPr>
              <a:t>Please press *6 so the host can prompt you to unmute.</a:t>
            </a:r>
          </a:p>
          <a:p>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 indent="0">
              <a:buNone/>
            </a:pPr>
            <a:endParaRPr lang="en-US" dirty="0"/>
          </a:p>
        </p:txBody>
      </p:sp>
    </p:spTree>
    <p:extLst>
      <p:ext uri="{BB962C8B-B14F-4D97-AF65-F5344CB8AC3E}">
        <p14:creationId xmlns:p14="http://schemas.microsoft.com/office/powerpoint/2010/main" val="12133936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F0941-0970-4A9C-9818-A19E4297DDD1}"/>
              </a:ext>
            </a:extLst>
          </p:cNvPr>
          <p:cNvSpPr>
            <a:spLocks noGrp="1"/>
          </p:cNvSpPr>
          <p:nvPr>
            <p:ph type="title"/>
          </p:nvPr>
        </p:nvSpPr>
        <p:spPr>
          <a:xfrm>
            <a:off x="1775900" y="637563"/>
            <a:ext cx="8640201" cy="3070370"/>
          </a:xfrm>
        </p:spPr>
        <p:txBody>
          <a:bodyPr vert="horz" lIns="91440" tIns="45720" rIns="91440" bIns="45720" rtlCol="0" anchor="b">
            <a:normAutofit/>
          </a:bodyPr>
          <a:lstStyle/>
          <a:p>
            <a:r>
              <a:rPr lang="en-US" sz="6000" b="1" kern="1200" cap="all" baseline="0">
                <a:solidFill>
                  <a:schemeClr val="tx1"/>
                </a:solidFill>
                <a:latin typeface="+mj-lt"/>
                <a:ea typeface="+mj-ea"/>
                <a:cs typeface="+mj-cs"/>
              </a:rPr>
              <a:t>9. Adjournment</a:t>
            </a:r>
          </a:p>
        </p:txBody>
      </p:sp>
    </p:spTree>
    <p:extLst>
      <p:ext uri="{BB962C8B-B14F-4D97-AF65-F5344CB8AC3E}">
        <p14:creationId xmlns:p14="http://schemas.microsoft.com/office/powerpoint/2010/main" val="11064489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4F335-CC1A-439E-839D-C7F5634C047F}"/>
              </a:ext>
            </a:extLst>
          </p:cNvPr>
          <p:cNvSpPr>
            <a:spLocks noGrp="1"/>
          </p:cNvSpPr>
          <p:nvPr>
            <p:ph type="title"/>
          </p:nvPr>
        </p:nvSpPr>
        <p:spPr>
          <a:xfrm>
            <a:off x="838199" y="291090"/>
            <a:ext cx="10515599" cy="932688"/>
          </a:xfrm>
        </p:spPr>
        <p:txBody>
          <a:bodyPr vert="horz" lIns="91440" tIns="45720" rIns="91440" bIns="45720" rtlCol="0" anchor="b">
            <a:normAutofit/>
          </a:bodyPr>
          <a:lstStyle/>
          <a:p>
            <a:r>
              <a:rPr lang="en-US" sz="3200" b="1" kern="1200">
                <a:solidFill>
                  <a:schemeClr val="tx1"/>
                </a:solidFill>
                <a:latin typeface="Times New Roman" panose="02020603050405020304" pitchFamily="18" charset="0"/>
                <a:cs typeface="Times New Roman" panose="02020603050405020304" pitchFamily="18" charset="0"/>
              </a:rPr>
              <a:t>Additional Information, Resources &amp; Updates Available At: </a:t>
            </a:r>
          </a:p>
        </p:txBody>
      </p:sp>
      <p:sp>
        <p:nvSpPr>
          <p:cNvPr id="4" name="Rectangle 1">
            <a:extLst>
              <a:ext uri="{FF2B5EF4-FFF2-40B4-BE49-F238E27FC236}">
                <a16:creationId xmlns:a16="http://schemas.microsoft.com/office/drawing/2014/main" id="{47368B6C-38EA-4AC0-98BA-FD3250A7B684}"/>
              </a:ext>
            </a:extLst>
          </p:cNvPr>
          <p:cNvSpPr>
            <a:spLocks noGrp="1" noChangeArrowheads="1"/>
          </p:cNvSpPr>
          <p:nvPr>
            <p:ph type="body" idx="1"/>
          </p:nvPr>
        </p:nvSpPr>
        <p:spPr bwMode="auto">
          <a:xfrm>
            <a:off x="838199" y="1308832"/>
            <a:ext cx="10515599" cy="420624"/>
          </a:xfrm>
          <a:prstGeom prst="rect">
            <a:avLst/>
          </a:prstGeo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0" compatLnSpc="1">
            <a:prstTxWarp prst="textNoShape">
              <a:avLst/>
            </a:prstTxWarp>
            <a:noAutofit/>
          </a:bodyPr>
          <a:lstStyle/>
          <a:p>
            <a:pPr marR="0" lvl="0" fontAlgn="base">
              <a:spcAft>
                <a:spcPct val="0"/>
              </a:spcAft>
              <a:buClrTx/>
              <a:buSzTx/>
              <a:tabLst/>
            </a:pPr>
            <a:r>
              <a:rPr kumimoji="0" lang="en-US" altLang="en-US" sz="4000" b="0" i="0" u="none" strike="noStrike" kern="1200" cap="none" normalizeH="0" baseline="0">
                <a:ln>
                  <a:noFill/>
                </a:ln>
                <a:solidFill>
                  <a:srgbClr val="0070C0"/>
                </a:solidFill>
                <a:effectLst/>
                <a:latin typeface="Times New Roman" panose="02020603050405020304" pitchFamily="18" charset="0"/>
                <a:cs typeface="Times New Roman" panose="02020603050405020304" pitchFamily="18" charset="0"/>
                <a:hlinkClick r:id="rId2" tooltip="Link to Nevada Attorney General Aaron D. Ford website document titled &quot;Substance Use Response Working Group (SURG)">
                  <a:extLst>
                    <a:ext uri="{A12FA001-AC4F-418D-AE19-62706E023703}">
                      <ahyp:hlinkClr xmlns:ahyp="http://schemas.microsoft.com/office/drawing/2018/hyperlinkcolor" val="tx"/>
                    </a:ext>
                  </a:extLst>
                </a:hlinkClick>
              </a:rPr>
              <a:t>https://ag.nv.gov/About/Administration/Substance_Use_Response_Working_Group_(SURG)/ </a:t>
            </a:r>
            <a:endParaRPr kumimoji="0" lang="en-US" altLang="en-US" sz="4000" b="0" i="0" u="none" strike="noStrike" kern="1200" cap="none" normalizeH="0" baseline="0">
              <a:ln>
                <a:noFill/>
              </a:ln>
              <a:solidFill>
                <a:srgbClr val="0070C0"/>
              </a:solidFill>
              <a:effectLst/>
              <a:latin typeface="Times New Roman" panose="02020603050405020304" pitchFamily="18" charset="0"/>
              <a:cs typeface="Times New Roman" panose="02020603050405020304" pitchFamily="18" charset="0"/>
            </a:endParaRPr>
          </a:p>
        </p:txBody>
      </p:sp>
      <p:pic>
        <p:nvPicPr>
          <p:cNvPr id="5" name="Picture 4" descr="Logo of the Office of the Attorney General and the Great Seal of the State of Nevada.&#10;&#10;Aaron D. Ford, Attorney General&#10;&#10;100 North Carson Street&#10;Carson City, NV  89701&#10;&#10;Telephone - (775) 684-1100&#10;Fax - (775) 684-1108&#10;Web - http://ag.nv.gov">
            <a:extLst>
              <a:ext uri="{FF2B5EF4-FFF2-40B4-BE49-F238E27FC236}">
                <a16:creationId xmlns:a16="http://schemas.microsoft.com/office/drawing/2014/main" id="{0F78515D-CDB3-4859-8B1E-368823AF5DEB}"/>
              </a:ext>
            </a:extLst>
          </p:cNvPr>
          <p:cNvPicPr>
            <a:picLocks noChangeAspect="1"/>
          </p:cNvPicPr>
          <p:nvPr/>
        </p:nvPicPr>
        <p:blipFill>
          <a:blip r:embed="rId3"/>
          <a:stretch>
            <a:fillRect/>
          </a:stretch>
        </p:blipFill>
        <p:spPr>
          <a:xfrm>
            <a:off x="838198" y="3054441"/>
            <a:ext cx="10515599" cy="3154680"/>
          </a:xfrm>
          <a:prstGeom prst="rect">
            <a:avLst/>
          </a:prstGeom>
        </p:spPr>
      </p:pic>
    </p:spTree>
    <p:extLst>
      <p:ext uri="{BB962C8B-B14F-4D97-AF65-F5344CB8AC3E}">
        <p14:creationId xmlns:p14="http://schemas.microsoft.com/office/powerpoint/2010/main" val="2791740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A55C4-3DE7-40E8-8CE1-35205CB6C7D2}"/>
              </a:ext>
            </a:extLst>
          </p:cNvPr>
          <p:cNvSpPr>
            <a:spLocks noGrp="1"/>
          </p:cNvSpPr>
          <p:nvPr>
            <p:ph type="title"/>
          </p:nvPr>
        </p:nvSpPr>
        <p:spPr/>
        <p:txBody>
          <a:bodyPr/>
          <a:lstStyle/>
          <a:p>
            <a:r>
              <a:rPr lang="en-US"/>
              <a:t>1. Call to Order and Roll Call to Establish Quorum Cont.</a:t>
            </a:r>
          </a:p>
        </p:txBody>
      </p:sp>
      <p:graphicFrame>
        <p:nvGraphicFramePr>
          <p:cNvPr id="4" name="Table 3">
            <a:extLst>
              <a:ext uri="{FF2B5EF4-FFF2-40B4-BE49-F238E27FC236}">
                <a16:creationId xmlns:a16="http://schemas.microsoft.com/office/drawing/2014/main" id="{F5B696C7-C5BE-61B9-97E0-267A9AB04BAE}"/>
              </a:ext>
            </a:extLst>
          </p:cNvPr>
          <p:cNvGraphicFramePr>
            <a:graphicFrameLocks noGrp="1"/>
          </p:cNvGraphicFramePr>
          <p:nvPr>
            <p:extLst>
              <p:ext uri="{D42A27DB-BD31-4B8C-83A1-F6EECF244321}">
                <p14:modId xmlns:p14="http://schemas.microsoft.com/office/powerpoint/2010/main" val="3698321382"/>
              </p:ext>
            </p:extLst>
          </p:nvPr>
        </p:nvGraphicFramePr>
        <p:xfrm>
          <a:off x="815591" y="2249295"/>
          <a:ext cx="10560818" cy="3852449"/>
        </p:xfrm>
        <a:graphic>
          <a:graphicData uri="http://schemas.openxmlformats.org/drawingml/2006/table">
            <a:tbl>
              <a:tblPr firstRow="1" firstCol="1" bandRow="1">
                <a:tableStyleId>{1E171933-4619-4E11-9A3F-F7608DF75F80}</a:tableStyleId>
              </a:tblPr>
              <a:tblGrid>
                <a:gridCol w="3848519">
                  <a:extLst>
                    <a:ext uri="{9D8B030D-6E8A-4147-A177-3AD203B41FA5}">
                      <a16:colId xmlns:a16="http://schemas.microsoft.com/office/drawing/2014/main" val="2787216339"/>
                    </a:ext>
                  </a:extLst>
                </a:gridCol>
                <a:gridCol w="3526972">
                  <a:extLst>
                    <a:ext uri="{9D8B030D-6E8A-4147-A177-3AD203B41FA5}">
                      <a16:colId xmlns:a16="http://schemas.microsoft.com/office/drawing/2014/main" val="563578631"/>
                    </a:ext>
                  </a:extLst>
                </a:gridCol>
                <a:gridCol w="3185327">
                  <a:extLst>
                    <a:ext uri="{9D8B030D-6E8A-4147-A177-3AD203B41FA5}">
                      <a16:colId xmlns:a16="http://schemas.microsoft.com/office/drawing/2014/main" val="2942721396"/>
                    </a:ext>
                  </a:extLst>
                </a:gridCol>
              </a:tblGrid>
              <a:tr h="429463">
                <a:tc>
                  <a:txBody>
                    <a:bodyPr/>
                    <a:lstStyle/>
                    <a:p>
                      <a:pPr marL="0" marR="0" algn="ctr">
                        <a:lnSpc>
                          <a:spcPct val="107000"/>
                        </a:lnSpc>
                        <a:spcBef>
                          <a:spcPts val="0"/>
                        </a:spcBef>
                        <a:spcAft>
                          <a:spcPts val="0"/>
                        </a:spcAft>
                      </a:pPr>
                      <a:r>
                        <a:rPr lang="en-US" sz="2200" dirty="0">
                          <a:solidFill>
                            <a:schemeClr val="tx1"/>
                          </a:solidFill>
                          <a:effectLst/>
                          <a:latin typeface="Calibri" panose="020F0502020204030204" pitchFamily="34" charset="0"/>
                          <a:ea typeface="Calibri" panose="020F0502020204030204" pitchFamily="34" charset="0"/>
                          <a:cs typeface="Arial" panose="020B0604020202020204" pitchFamily="34" charset="0"/>
                        </a:rPr>
                        <a:t>Member</a:t>
                      </a:r>
                    </a:p>
                  </a:txBody>
                  <a:tcPr marL="68580" marR="68580" marT="0" marB="0" anchor="ctr"/>
                </a:tc>
                <a:tc>
                  <a:txBody>
                    <a:bodyPr/>
                    <a:lstStyle/>
                    <a:p>
                      <a:pPr marL="0" marR="0" algn="ctr">
                        <a:lnSpc>
                          <a:spcPct val="107000"/>
                        </a:lnSpc>
                        <a:spcBef>
                          <a:spcPts val="0"/>
                        </a:spcBef>
                        <a:spcAft>
                          <a:spcPts val="0"/>
                        </a:spcAft>
                      </a:pPr>
                      <a:r>
                        <a:rPr lang="en-US" sz="2200" dirty="0">
                          <a:solidFill>
                            <a:schemeClr val="tx1"/>
                          </a:solidFill>
                          <a:effectLst/>
                          <a:latin typeface="Calibri" panose="020F0502020204030204" pitchFamily="34" charset="0"/>
                          <a:ea typeface="Calibri" panose="020F0502020204030204" pitchFamily="34" charset="0"/>
                          <a:cs typeface="Arial" panose="020B0604020202020204" pitchFamily="34" charset="0"/>
                        </a:rPr>
                        <a:t>SURG Role</a:t>
                      </a:r>
                    </a:p>
                  </a:txBody>
                  <a:tcPr marL="68580" marR="68580" marT="0" marB="0" anchor="ctr"/>
                </a:tc>
                <a:tc>
                  <a:txBody>
                    <a:bodyPr/>
                    <a:lstStyle/>
                    <a:p>
                      <a:pPr marL="0" marR="0" algn="ctr" defTabSz="914400" rtl="0" eaLnBrk="1" latinLnBrk="0" hangingPunct="1">
                        <a:lnSpc>
                          <a:spcPct val="107000"/>
                        </a:lnSpc>
                        <a:spcBef>
                          <a:spcPts val="0"/>
                        </a:spcBef>
                        <a:spcAft>
                          <a:spcPts val="0"/>
                        </a:spcAft>
                      </a:pPr>
                      <a:r>
                        <a:rPr lang="en-US" sz="2200" b="1" kern="1200" dirty="0">
                          <a:solidFill>
                            <a:schemeClr val="tx1"/>
                          </a:solidFill>
                          <a:effectLst/>
                          <a:latin typeface="Calibri" panose="020F0502020204030204" pitchFamily="34" charset="0"/>
                          <a:ea typeface="Calibri" panose="020F0502020204030204" pitchFamily="34" charset="0"/>
                          <a:cs typeface="Arial" panose="020B0604020202020204" pitchFamily="34" charset="0"/>
                        </a:rPr>
                        <a:t>Committee Role</a:t>
                      </a:r>
                    </a:p>
                  </a:txBody>
                  <a:tcPr marL="68580" marR="68580" marT="0" marB="0" anchor="ctr"/>
                </a:tc>
                <a:extLst>
                  <a:ext uri="{0D108BD9-81ED-4DB2-BD59-A6C34878D82A}">
                    <a16:rowId xmlns:a16="http://schemas.microsoft.com/office/drawing/2014/main" val="282354213"/>
                  </a:ext>
                </a:extLst>
              </a:tr>
              <a:tr h="526488">
                <a:tc>
                  <a:txBody>
                    <a:bodyPr/>
                    <a:lstStyle/>
                    <a:p>
                      <a:pPr marL="0" marR="0">
                        <a:lnSpc>
                          <a:spcPct val="107000"/>
                        </a:lnSpc>
                        <a:spcBef>
                          <a:spcPts val="0"/>
                        </a:spcBef>
                        <a:spcAft>
                          <a:spcPts val="0"/>
                        </a:spcAft>
                      </a:pPr>
                      <a:r>
                        <a:rPr lang="en-US" sz="2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Chelsi Cheatom</a:t>
                      </a: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nSpc>
                          <a:spcPct val="107000"/>
                        </a:lnSpc>
                        <a:spcBef>
                          <a:spcPts val="0"/>
                        </a:spcBef>
                        <a:spcAft>
                          <a:spcPts val="0"/>
                        </a:spcAft>
                      </a:pPr>
                      <a:r>
                        <a:rPr lang="en-US" sz="2200">
                          <a:solidFill>
                            <a:srgbClr val="000000"/>
                          </a:solidFill>
                          <a:effectLst/>
                          <a:latin typeface="Calibri" panose="020F0502020204030204" pitchFamily="34" charset="0"/>
                          <a:ea typeface="Calibri" panose="020F0502020204030204" pitchFamily="34" charset="0"/>
                          <a:cs typeface="Calibri" panose="020F0502020204030204" pitchFamily="34" charset="0"/>
                        </a:rPr>
                        <a:t>Harm Reduction Program</a:t>
                      </a:r>
                      <a:endParaRPr lang="en-US" sz="2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nSpc>
                          <a:spcPct val="107000"/>
                        </a:lnSpc>
                        <a:spcBef>
                          <a:spcPts val="0"/>
                        </a:spcBef>
                        <a:spcAft>
                          <a:spcPts val="0"/>
                        </a:spcAft>
                      </a:pPr>
                      <a:r>
                        <a:rPr lang="en-US" sz="2200" dirty="0">
                          <a:latin typeface="Calibri" panose="020F0502020204030204" pitchFamily="34" charset="0"/>
                          <a:cs typeface="Calibri" panose="020F0502020204030204" pitchFamily="34" charset="0"/>
                        </a:rPr>
                        <a:t>Member</a:t>
                      </a:r>
                    </a:p>
                  </a:txBody>
                  <a:tcPr marL="68580" marR="68580" marT="0" marB="0" anchor="b"/>
                </a:tc>
                <a:extLst>
                  <a:ext uri="{0D108BD9-81ED-4DB2-BD59-A6C34878D82A}">
                    <a16:rowId xmlns:a16="http://schemas.microsoft.com/office/drawing/2014/main" val="2497781986"/>
                  </a:ext>
                </a:extLst>
              </a:tr>
              <a:tr h="680825">
                <a:tc>
                  <a:txBody>
                    <a:bodyPr/>
                    <a:lstStyle/>
                    <a:p>
                      <a:pPr marL="0" marR="0">
                        <a:lnSpc>
                          <a:spcPct val="107000"/>
                        </a:lnSpc>
                        <a:spcBef>
                          <a:spcPts val="0"/>
                        </a:spcBef>
                        <a:spcAft>
                          <a:spcPts val="0"/>
                        </a:spcAft>
                      </a:pPr>
                      <a:r>
                        <a:rPr lang="en-US" sz="2200">
                          <a:solidFill>
                            <a:srgbClr val="000000"/>
                          </a:solidFill>
                          <a:effectLst/>
                          <a:latin typeface="Calibri" panose="020F0502020204030204" pitchFamily="34" charset="0"/>
                          <a:ea typeface="Calibri" panose="020F0502020204030204" pitchFamily="34" charset="0"/>
                          <a:cs typeface="Calibri" panose="020F0502020204030204" pitchFamily="34" charset="0"/>
                        </a:rPr>
                        <a:t>Dr. Lesley Dickson</a:t>
                      </a:r>
                      <a:endParaRPr lang="en-US" sz="2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nSpc>
                          <a:spcPct val="107000"/>
                        </a:lnSpc>
                        <a:spcBef>
                          <a:spcPts val="0"/>
                        </a:spcBef>
                        <a:spcAft>
                          <a:spcPts val="0"/>
                        </a:spcAft>
                      </a:pPr>
                      <a:r>
                        <a:rPr lang="en-US" sz="2200">
                          <a:solidFill>
                            <a:srgbClr val="000000"/>
                          </a:solidFill>
                          <a:effectLst/>
                          <a:latin typeface="Calibri" panose="020F0502020204030204" pitchFamily="34" charset="0"/>
                          <a:ea typeface="Calibri" panose="020F0502020204030204" pitchFamily="34" charset="0"/>
                          <a:cs typeface="Calibri" panose="020F0502020204030204" pitchFamily="34" charset="0"/>
                        </a:rPr>
                        <a:t>Healthcare Provider with SUD Expertise</a:t>
                      </a:r>
                      <a:endParaRPr lang="en-US" sz="2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nSpc>
                          <a:spcPct val="107000"/>
                        </a:lnSpc>
                        <a:spcBef>
                          <a:spcPts val="0"/>
                        </a:spcBef>
                        <a:spcAft>
                          <a:spcPts val="0"/>
                        </a:spcAft>
                      </a:pPr>
                      <a:r>
                        <a:rPr lang="en-US" sz="2200">
                          <a:latin typeface="Calibri" panose="020F0502020204030204" pitchFamily="34" charset="0"/>
                          <a:cs typeface="Calibri" panose="020F0502020204030204" pitchFamily="34" charset="0"/>
                        </a:rPr>
                        <a:t>Member</a:t>
                      </a:r>
                    </a:p>
                  </a:txBody>
                  <a:tcPr marL="68580" marR="68580" marT="0" marB="0" anchor="b"/>
                </a:tc>
                <a:extLst>
                  <a:ext uri="{0D108BD9-81ED-4DB2-BD59-A6C34878D82A}">
                    <a16:rowId xmlns:a16="http://schemas.microsoft.com/office/drawing/2014/main" val="2161141803"/>
                  </a:ext>
                </a:extLst>
              </a:tr>
              <a:tr h="791473">
                <a:tc>
                  <a:txBody>
                    <a:bodyPr/>
                    <a:lstStyle/>
                    <a:p>
                      <a:pPr marL="0" marR="0">
                        <a:lnSpc>
                          <a:spcPct val="107000"/>
                        </a:lnSpc>
                        <a:spcBef>
                          <a:spcPts val="0"/>
                        </a:spcBef>
                        <a:spcAft>
                          <a:spcPts val="0"/>
                        </a:spcAft>
                      </a:pPr>
                      <a:r>
                        <a:rPr lang="en-US" sz="2200">
                          <a:solidFill>
                            <a:srgbClr val="000000"/>
                          </a:solidFill>
                          <a:effectLst/>
                          <a:latin typeface="Calibri" panose="020F0502020204030204" pitchFamily="34" charset="0"/>
                          <a:ea typeface="Calibri" panose="020F0502020204030204" pitchFamily="34" charset="0"/>
                          <a:cs typeface="Calibri" panose="020F0502020204030204" pitchFamily="34" charset="0"/>
                        </a:rPr>
                        <a:t>Steve Shell</a:t>
                      </a:r>
                      <a:endParaRPr lang="en-US" sz="2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nSpc>
                          <a:spcPct val="107000"/>
                        </a:lnSpc>
                        <a:spcBef>
                          <a:spcPts val="0"/>
                        </a:spcBef>
                        <a:spcAft>
                          <a:spcPts val="0"/>
                        </a:spcAft>
                      </a:pPr>
                      <a:r>
                        <a:rPr lang="en-US" sz="2200">
                          <a:solidFill>
                            <a:srgbClr val="000000"/>
                          </a:solidFill>
                          <a:effectLst/>
                          <a:latin typeface="Calibri" panose="020F0502020204030204" pitchFamily="34" charset="0"/>
                          <a:ea typeface="Calibri" panose="020F0502020204030204" pitchFamily="34" charset="0"/>
                          <a:cs typeface="Calibri" panose="020F0502020204030204" pitchFamily="34" charset="0"/>
                        </a:rPr>
                        <a:t>Hospital</a:t>
                      </a:r>
                      <a:endParaRPr lang="en-US" sz="2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2200">
                          <a:latin typeface="Calibri" panose="020F0502020204030204" pitchFamily="34" charset="0"/>
                          <a:cs typeface="Calibri" panose="020F0502020204030204" pitchFamily="34" charset="0"/>
                        </a:rPr>
                        <a:t>Chair</a:t>
                      </a:r>
                    </a:p>
                  </a:txBody>
                  <a:tcPr marL="68580" marR="68580" marT="0" marB="0" anchor="b"/>
                </a:tc>
                <a:extLst>
                  <a:ext uri="{0D108BD9-81ED-4DB2-BD59-A6C34878D82A}">
                    <a16:rowId xmlns:a16="http://schemas.microsoft.com/office/drawing/2014/main" val="166811840"/>
                  </a:ext>
                </a:extLst>
              </a:tr>
              <a:tr h="680825">
                <a:tc>
                  <a:txBody>
                    <a:bodyPr/>
                    <a:lstStyle/>
                    <a:p>
                      <a:pPr marL="0" marR="0">
                        <a:lnSpc>
                          <a:spcPct val="107000"/>
                        </a:lnSpc>
                        <a:spcBef>
                          <a:spcPts val="0"/>
                        </a:spcBef>
                        <a:spcAft>
                          <a:spcPts val="0"/>
                        </a:spcAft>
                      </a:pPr>
                      <a:r>
                        <a:rPr lang="en-US" sz="2200">
                          <a:solidFill>
                            <a:srgbClr val="000000"/>
                          </a:solidFill>
                          <a:effectLst/>
                          <a:latin typeface="Calibri" panose="020F0502020204030204" pitchFamily="34" charset="0"/>
                          <a:ea typeface="Calibri" panose="020F0502020204030204" pitchFamily="34" charset="0"/>
                          <a:cs typeface="Calibri" panose="020F0502020204030204" pitchFamily="34" charset="0"/>
                        </a:rPr>
                        <a:t>Jeffrey Iverson</a:t>
                      </a:r>
                      <a:endParaRPr lang="en-US" sz="2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nSpc>
                          <a:spcPct val="107000"/>
                        </a:lnSpc>
                        <a:spcBef>
                          <a:spcPts val="0"/>
                        </a:spcBef>
                        <a:spcAft>
                          <a:spcPts val="0"/>
                        </a:spcAft>
                      </a:pPr>
                      <a:r>
                        <a:rPr lang="en-US" sz="2200">
                          <a:solidFill>
                            <a:srgbClr val="000000"/>
                          </a:solidFill>
                          <a:effectLst/>
                          <a:latin typeface="Calibri" panose="020F0502020204030204" pitchFamily="34" charset="0"/>
                          <a:ea typeface="Calibri" panose="020F0502020204030204" pitchFamily="34" charset="0"/>
                          <a:cs typeface="Calibri" panose="020F0502020204030204" pitchFamily="34" charset="0"/>
                        </a:rPr>
                        <a:t>Person in Recovery from an SUD</a:t>
                      </a:r>
                      <a:endParaRPr lang="en-US" sz="2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nSpc>
                          <a:spcPct val="107000"/>
                        </a:lnSpc>
                        <a:spcBef>
                          <a:spcPts val="0"/>
                        </a:spcBef>
                        <a:spcAft>
                          <a:spcPts val="0"/>
                        </a:spcAft>
                      </a:pPr>
                      <a:r>
                        <a:rPr lang="en-US" sz="2200">
                          <a:latin typeface="Calibri" panose="020F0502020204030204" pitchFamily="34" charset="0"/>
                          <a:cs typeface="Calibri" panose="020F0502020204030204" pitchFamily="34" charset="0"/>
                        </a:rPr>
                        <a:t>Member</a:t>
                      </a:r>
                    </a:p>
                  </a:txBody>
                  <a:tcPr marL="68580" marR="68580" marT="0" marB="0" anchor="b"/>
                </a:tc>
                <a:extLst>
                  <a:ext uri="{0D108BD9-81ED-4DB2-BD59-A6C34878D82A}">
                    <a16:rowId xmlns:a16="http://schemas.microsoft.com/office/drawing/2014/main" val="1712912327"/>
                  </a:ext>
                </a:extLst>
              </a:tr>
              <a:tr h="680825">
                <a:tc>
                  <a:txBody>
                    <a:bodyPr/>
                    <a:lstStyle/>
                    <a:p>
                      <a:pPr marL="0" marR="0">
                        <a:lnSpc>
                          <a:spcPct val="107000"/>
                        </a:lnSpc>
                        <a:spcBef>
                          <a:spcPts val="0"/>
                        </a:spcBef>
                        <a:spcAft>
                          <a:spcPts val="0"/>
                        </a:spcAft>
                      </a:pPr>
                      <a:r>
                        <a:rPr lang="en-US" sz="2200">
                          <a:effectLst/>
                          <a:latin typeface="Calibri" panose="020F0502020204030204" pitchFamily="34" charset="0"/>
                          <a:ea typeface="Calibri" panose="020F0502020204030204" pitchFamily="34" charset="0"/>
                          <a:cs typeface="Arial" panose="020B0604020202020204" pitchFamily="34" charset="0"/>
                        </a:rPr>
                        <a:t>Dorothy Edwards</a:t>
                      </a:r>
                    </a:p>
                  </a:txBody>
                  <a:tcPr marL="68580" marR="68580" marT="0" marB="0" anchor="b"/>
                </a:tc>
                <a:tc>
                  <a:txBody>
                    <a:bodyPr/>
                    <a:lstStyle/>
                    <a:p>
                      <a:pPr marL="0" marR="0">
                        <a:lnSpc>
                          <a:spcPct val="107000"/>
                        </a:lnSpc>
                        <a:spcBef>
                          <a:spcPts val="0"/>
                        </a:spcBef>
                        <a:spcAft>
                          <a:spcPts val="0"/>
                        </a:spcAft>
                      </a:pPr>
                      <a:r>
                        <a:rPr lang="en-US" sz="2200">
                          <a:effectLst/>
                          <a:latin typeface="Calibri" panose="020F0502020204030204" pitchFamily="34" charset="0"/>
                          <a:ea typeface="Calibri" panose="020F0502020204030204" pitchFamily="34" charset="0"/>
                          <a:cs typeface="Arial" panose="020B0604020202020204" pitchFamily="34" charset="0"/>
                        </a:rPr>
                        <a:t>Washoe County Services Agency Representative</a:t>
                      </a:r>
                    </a:p>
                  </a:txBody>
                  <a:tcPr marL="68580" marR="68580" marT="0" marB="0" anchor="b"/>
                </a:tc>
                <a:tc>
                  <a:txBody>
                    <a:bodyPr/>
                    <a:lstStyle/>
                    <a:p>
                      <a:pPr marL="0" marR="0">
                        <a:lnSpc>
                          <a:spcPct val="107000"/>
                        </a:lnSpc>
                        <a:spcBef>
                          <a:spcPts val="0"/>
                        </a:spcBef>
                        <a:spcAft>
                          <a:spcPts val="0"/>
                        </a:spcAft>
                      </a:pPr>
                      <a:r>
                        <a:rPr lang="en-US" sz="2200" dirty="0">
                          <a:latin typeface="Calibri" panose="020F0502020204030204" pitchFamily="34" charset="0"/>
                          <a:cs typeface="Calibri" panose="020F0502020204030204" pitchFamily="34" charset="0"/>
                        </a:rPr>
                        <a:t>Member</a:t>
                      </a:r>
                    </a:p>
                  </a:txBody>
                  <a:tcPr marL="68580" marR="68580" marT="0" marB="0" anchor="b"/>
                </a:tc>
                <a:extLst>
                  <a:ext uri="{0D108BD9-81ED-4DB2-BD59-A6C34878D82A}">
                    <a16:rowId xmlns:a16="http://schemas.microsoft.com/office/drawing/2014/main" val="2815480152"/>
                  </a:ext>
                </a:extLst>
              </a:tr>
            </a:tbl>
          </a:graphicData>
        </a:graphic>
      </p:graphicFrame>
    </p:spTree>
    <p:extLst>
      <p:ext uri="{BB962C8B-B14F-4D97-AF65-F5344CB8AC3E}">
        <p14:creationId xmlns:p14="http://schemas.microsoft.com/office/powerpoint/2010/main" val="125463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6DBAD6-8CB8-42FF-B0D9-6CE619D423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 name="Rectangle 9">
            <a:extLst>
              <a:ext uri="{FF2B5EF4-FFF2-40B4-BE49-F238E27FC236}">
                <a16:creationId xmlns:a16="http://schemas.microsoft.com/office/drawing/2014/main" id="{A7992F3A-302F-47CA-BADD-CDE4380851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C66864FA-1731-4EE6-AC97-3A689D688AC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E01631EF-15E1-48EF-9924-09DC488BD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Rectangle 15">
            <a:extLst>
              <a:ext uri="{FF2B5EF4-FFF2-40B4-BE49-F238E27FC236}">
                <a16:creationId xmlns:a16="http://schemas.microsoft.com/office/drawing/2014/main" id="{F324104A-EE89-4314-9D93-42AD782927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C8EF0941-0970-4A9C-9818-A19E4297DDD1}"/>
              </a:ext>
            </a:extLst>
          </p:cNvPr>
          <p:cNvSpPr>
            <a:spLocks noGrp="1"/>
          </p:cNvSpPr>
          <p:nvPr>
            <p:ph type="title"/>
          </p:nvPr>
        </p:nvSpPr>
        <p:spPr>
          <a:xfrm>
            <a:off x="1775899" y="663430"/>
            <a:ext cx="8640201" cy="3070370"/>
          </a:xfrm>
        </p:spPr>
        <p:txBody>
          <a:bodyPr vert="horz" lIns="91440" tIns="45720" rIns="91440" bIns="45720" rtlCol="0" anchor="b">
            <a:normAutofit/>
          </a:bodyPr>
          <a:lstStyle/>
          <a:p>
            <a:r>
              <a:rPr lang="en-US" sz="6000" b="1" kern="1200" cap="all" baseline="0">
                <a:solidFill>
                  <a:schemeClr val="tx1"/>
                </a:solidFill>
                <a:latin typeface="+mj-lt"/>
                <a:ea typeface="+mj-ea"/>
                <a:cs typeface="+mj-cs"/>
              </a:rPr>
              <a:t>2. Public Comment </a:t>
            </a:r>
          </a:p>
        </p:txBody>
      </p:sp>
    </p:spTree>
    <p:extLst>
      <p:ext uri="{BB962C8B-B14F-4D97-AF65-F5344CB8AC3E}">
        <p14:creationId xmlns:p14="http://schemas.microsoft.com/office/powerpoint/2010/main" val="2126548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F0941-0970-4A9C-9818-A19E4297DDD1}"/>
              </a:ext>
            </a:extLst>
          </p:cNvPr>
          <p:cNvSpPr>
            <a:spLocks noGrp="1"/>
          </p:cNvSpPr>
          <p:nvPr>
            <p:ph type="title"/>
          </p:nvPr>
        </p:nvSpPr>
        <p:spPr/>
        <p:txBody>
          <a:bodyPr/>
          <a:lstStyle/>
          <a:p>
            <a:r>
              <a:rPr lang="en-US"/>
              <a:t>Public Comment </a:t>
            </a:r>
          </a:p>
        </p:txBody>
      </p:sp>
      <p:sp>
        <p:nvSpPr>
          <p:cNvPr id="3" name="Content Placeholder 2">
            <a:extLst>
              <a:ext uri="{FF2B5EF4-FFF2-40B4-BE49-F238E27FC236}">
                <a16:creationId xmlns:a16="http://schemas.microsoft.com/office/drawing/2014/main" id="{A829DDE6-E08A-4BEC-AF90-C313BAFDC31B}"/>
              </a:ext>
            </a:extLst>
          </p:cNvPr>
          <p:cNvSpPr>
            <a:spLocks noGrp="1"/>
          </p:cNvSpPr>
          <p:nvPr>
            <p:ph idx="1"/>
          </p:nvPr>
        </p:nvSpPr>
        <p:spPr>
          <a:xfrm>
            <a:off x="1159564" y="1965960"/>
            <a:ext cx="9872871" cy="4038600"/>
          </a:xfrm>
        </p:spPr>
        <p:txBody>
          <a:bodyPr>
            <a:normAutofit/>
          </a:bodyPr>
          <a:lstStyle/>
          <a:p>
            <a:pPr algn="just"/>
            <a:r>
              <a:rPr lang="en-US" sz="2000" dirty="0">
                <a:effectLst/>
                <a:latin typeface="Times New Roman" panose="02020603050405020304" pitchFamily="18" charset="0"/>
                <a:ea typeface="Calibri" panose="020F0502020204030204" pitchFamily="34" charset="0"/>
                <a:cs typeface="Times New Roman" panose="02020603050405020304" pitchFamily="18" charset="0"/>
              </a:rPr>
              <a:t>Public comment will be received via Zoom by raising your hand or unmuting yourself when asked for public comment. Public comment shall be limited to three (3) minutes per person (this is a period devoted to comments by the general public, if any, and discussion of those comments). No action may be taken upon a matter raised during a period devoted to comments by the general public until the matter itself has been specifically included on an agenda as an item upon which action may be taken pursuant to NRS 241.020.</a:t>
            </a:r>
          </a:p>
          <a:p>
            <a:pPr algn="just"/>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00000"/>
              </a:lnSpc>
              <a:spcBef>
                <a:spcPts val="0"/>
              </a:spcBef>
              <a:buClrTx/>
              <a:buSzTx/>
              <a:defRPr/>
            </a:pPr>
            <a:r>
              <a:rPr lang="en-US" sz="2000" dirty="0">
                <a:latin typeface="Times New Roman" panose="02020603050405020304" pitchFamily="18" charset="0"/>
                <a:cs typeface="Times New Roman" panose="02020603050405020304" pitchFamily="18" charset="0"/>
              </a:rPr>
              <a:t>If you are dialing in from a telephone:</a:t>
            </a:r>
          </a:p>
          <a:p>
            <a:pPr marL="845820" lvl="2" indent="-342900">
              <a:lnSpc>
                <a:spcPct val="100000"/>
              </a:lnSpc>
              <a:spcBef>
                <a:spcPts val="0"/>
              </a:spcBef>
              <a:buClrTx/>
              <a:buSzTx/>
              <a:defRPr/>
            </a:pPr>
            <a:r>
              <a:rPr lang="en-US" sz="2000" dirty="0">
                <a:latin typeface="Times New Roman" panose="02020603050405020304" pitchFamily="18" charset="0"/>
                <a:cs typeface="Times New Roman" panose="02020603050405020304" pitchFamily="18" charset="0"/>
              </a:rPr>
              <a:t>Dial (253) 205-0468</a:t>
            </a:r>
          </a:p>
          <a:p>
            <a:pPr marL="788670" lvl="2" indent="-285750">
              <a:lnSpc>
                <a:spcPct val="100000"/>
              </a:lnSpc>
              <a:spcBef>
                <a:spcPts val="0"/>
              </a:spcBef>
              <a:buClrTx/>
              <a:buSzTx/>
              <a:defRPr/>
            </a:pPr>
            <a:r>
              <a:rPr lang="en-US" sz="2000" dirty="0">
                <a:latin typeface="Times New Roman" panose="02020603050405020304" pitchFamily="18" charset="0"/>
                <a:cs typeface="Times New Roman" panose="02020603050405020304" pitchFamily="18" charset="0"/>
              </a:rPr>
              <a:t>When prompted enter the Meeting ID: 894 8937 5298</a:t>
            </a:r>
          </a:p>
          <a:p>
            <a:pPr marL="788670" lvl="2" indent="-285750">
              <a:lnSpc>
                <a:spcPct val="100000"/>
              </a:lnSpc>
              <a:spcBef>
                <a:spcPts val="0"/>
              </a:spcBef>
              <a:buClrTx/>
              <a:buSzTx/>
              <a:defRPr/>
            </a:pPr>
            <a:r>
              <a:rPr lang="en-US" sz="2000" dirty="0">
                <a:latin typeface="Times New Roman" panose="02020603050405020304" pitchFamily="18" charset="0"/>
                <a:cs typeface="Times New Roman" panose="02020603050405020304" pitchFamily="18" charset="0"/>
              </a:rPr>
              <a:t>Please press *6 so the host can prompt you to unmute.</a:t>
            </a:r>
          </a:p>
          <a:p>
            <a:pPr algn="just"/>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2768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DE0EB-87FE-4B25-B880-02D302BDD327}"/>
              </a:ext>
            </a:extLst>
          </p:cNvPr>
          <p:cNvSpPr>
            <a:spLocks noGrp="1"/>
          </p:cNvSpPr>
          <p:nvPr>
            <p:ph type="ctrTitle"/>
          </p:nvPr>
        </p:nvSpPr>
        <p:spPr/>
        <p:txBody>
          <a:bodyPr vert="horz" lIns="91440" tIns="45720" rIns="91440" bIns="45720" rtlCol="0" anchor="b">
            <a:normAutofit/>
          </a:bodyPr>
          <a:lstStyle/>
          <a:p>
            <a:pPr algn="ctr">
              <a:lnSpc>
                <a:spcPct val="85000"/>
              </a:lnSpc>
            </a:pPr>
            <a:r>
              <a:rPr lang="en-US" sz="4800" b="1" kern="1200" cap="all" baseline="0" dirty="0">
                <a:solidFill>
                  <a:schemeClr val="tx1"/>
                </a:solidFill>
                <a:latin typeface="+mj-lt"/>
                <a:ea typeface="+mj-ea"/>
                <a:cs typeface="+mj-cs"/>
              </a:rPr>
              <a:t>3. Review and</a:t>
            </a:r>
            <a:r>
              <a:rPr lang="en-US" sz="4800" b="1" kern="1200" cap="all" dirty="0">
                <a:solidFill>
                  <a:schemeClr val="tx1"/>
                </a:solidFill>
                <a:latin typeface="+mj-lt"/>
                <a:ea typeface="+mj-ea"/>
                <a:cs typeface="+mj-cs"/>
              </a:rPr>
              <a:t> approve </a:t>
            </a:r>
            <a:r>
              <a:rPr lang="en-US" sz="4800" b="1" cap="all" dirty="0"/>
              <a:t>November 5</a:t>
            </a:r>
            <a:r>
              <a:rPr lang="en-US" sz="4800" b="1" kern="1200" cap="all" dirty="0">
                <a:solidFill>
                  <a:schemeClr val="tx1"/>
                </a:solidFill>
                <a:latin typeface="+mj-lt"/>
                <a:ea typeface="+mj-ea"/>
                <a:cs typeface="+mj-cs"/>
              </a:rPr>
              <a:t>, 202</a:t>
            </a:r>
            <a:r>
              <a:rPr lang="en-US" sz="4800" dirty="0"/>
              <a:t>4</a:t>
            </a:r>
            <a:r>
              <a:rPr lang="en-US" sz="4800" b="1" kern="1200" cap="all" dirty="0">
                <a:solidFill>
                  <a:schemeClr val="tx1"/>
                </a:solidFill>
                <a:latin typeface="+mj-lt"/>
                <a:ea typeface="+mj-ea"/>
                <a:cs typeface="+mj-cs"/>
              </a:rPr>
              <a:t> </a:t>
            </a:r>
            <a:r>
              <a:rPr lang="en-US" sz="4800" dirty="0"/>
              <a:t>Treatment &amp; RECOVERY</a:t>
            </a:r>
            <a:r>
              <a:rPr lang="en-US" sz="4800" b="1" kern="1200" cap="all" dirty="0">
                <a:solidFill>
                  <a:schemeClr val="tx1"/>
                </a:solidFill>
                <a:latin typeface="+mj-lt"/>
                <a:ea typeface="+mj-ea"/>
                <a:cs typeface="+mj-cs"/>
              </a:rPr>
              <a:t> subcommittee meeting</a:t>
            </a:r>
            <a:r>
              <a:rPr lang="en-US" sz="4800" b="1" kern="1200" cap="all" baseline="0" dirty="0">
                <a:solidFill>
                  <a:schemeClr val="tx1"/>
                </a:solidFill>
                <a:latin typeface="+mj-lt"/>
                <a:ea typeface="+mj-ea"/>
                <a:cs typeface="+mj-cs"/>
              </a:rPr>
              <a:t> Minutes</a:t>
            </a:r>
          </a:p>
        </p:txBody>
      </p:sp>
      <p:sp>
        <p:nvSpPr>
          <p:cNvPr id="3" name="Content Placeholder 2">
            <a:extLst>
              <a:ext uri="{FF2B5EF4-FFF2-40B4-BE49-F238E27FC236}">
                <a16:creationId xmlns:a16="http://schemas.microsoft.com/office/drawing/2014/main" id="{46FFF90A-C50A-4128-BE95-BD564DDABB4B}"/>
              </a:ext>
            </a:extLst>
          </p:cNvPr>
          <p:cNvSpPr>
            <a:spLocks noGrp="1"/>
          </p:cNvSpPr>
          <p:nvPr>
            <p:ph type="subTitle" idx="1"/>
          </p:nvPr>
        </p:nvSpPr>
        <p:spPr/>
        <p:txBody>
          <a:bodyPr vert="horz" lIns="91440" tIns="45720" rIns="91440" bIns="45720" rtlCol="0" anchor="t">
            <a:normAutofit/>
          </a:bodyPr>
          <a:lstStyle/>
          <a:p>
            <a:pPr marL="0" indent="0" algn="ctr">
              <a:buNone/>
            </a:pPr>
            <a:r>
              <a:rPr lang="en-US" dirty="0"/>
              <a:t>Chair Shell</a:t>
            </a:r>
            <a:endParaRPr lang="en-US" sz="3600" dirty="0"/>
          </a:p>
        </p:txBody>
      </p:sp>
    </p:spTree>
    <p:extLst>
      <p:ext uri="{BB962C8B-B14F-4D97-AF65-F5344CB8AC3E}">
        <p14:creationId xmlns:p14="http://schemas.microsoft.com/office/powerpoint/2010/main" val="2133882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74C44CB-29F9-1341-AA4E-11573D9C9D0C}"/>
              </a:ext>
            </a:extLst>
          </p:cNvPr>
          <p:cNvSpPr>
            <a:spLocks noGrp="1"/>
          </p:cNvSpPr>
          <p:nvPr>
            <p:ph type="ctrTitle"/>
          </p:nvPr>
        </p:nvSpPr>
        <p:spPr/>
        <p:txBody>
          <a:bodyPr>
            <a:noAutofit/>
          </a:bodyPr>
          <a:lstStyle/>
          <a:p>
            <a:r>
              <a:rPr lang="en-US" sz="5400" dirty="0"/>
              <a:t>4. 2025 Subcommittee reorientation</a:t>
            </a:r>
          </a:p>
        </p:txBody>
      </p:sp>
      <p:sp>
        <p:nvSpPr>
          <p:cNvPr id="5" name="Subtitle 4">
            <a:extLst>
              <a:ext uri="{FF2B5EF4-FFF2-40B4-BE49-F238E27FC236}">
                <a16:creationId xmlns:a16="http://schemas.microsoft.com/office/drawing/2014/main" id="{F293408B-A031-2C46-E1A3-42B2F0AEE5EC}"/>
              </a:ext>
            </a:extLst>
          </p:cNvPr>
          <p:cNvSpPr>
            <a:spLocks noGrp="1"/>
          </p:cNvSpPr>
          <p:nvPr>
            <p:ph type="subTitle" idx="1"/>
          </p:nvPr>
        </p:nvSpPr>
        <p:spPr/>
        <p:txBody>
          <a:bodyPr/>
          <a:lstStyle/>
          <a:p>
            <a:r>
              <a:rPr lang="en-US" dirty="0"/>
              <a:t>Chair Shell</a:t>
            </a:r>
          </a:p>
        </p:txBody>
      </p:sp>
    </p:spTree>
    <p:extLst>
      <p:ext uri="{BB962C8B-B14F-4D97-AF65-F5344CB8AC3E}">
        <p14:creationId xmlns:p14="http://schemas.microsoft.com/office/powerpoint/2010/main" val="581191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A4A07-7869-4D18-4D50-EDFA78DBEF22}"/>
              </a:ext>
            </a:extLst>
          </p:cNvPr>
          <p:cNvSpPr>
            <a:spLocks noGrp="1"/>
          </p:cNvSpPr>
          <p:nvPr>
            <p:ph type="title"/>
          </p:nvPr>
        </p:nvSpPr>
        <p:spPr/>
        <p:txBody>
          <a:bodyPr/>
          <a:lstStyle/>
          <a:p>
            <a:r>
              <a:rPr lang="en-US"/>
              <a:t>Attendance</a:t>
            </a:r>
          </a:p>
        </p:txBody>
      </p:sp>
      <p:sp>
        <p:nvSpPr>
          <p:cNvPr id="3" name="Content Placeholder 2">
            <a:extLst>
              <a:ext uri="{FF2B5EF4-FFF2-40B4-BE49-F238E27FC236}">
                <a16:creationId xmlns:a16="http://schemas.microsoft.com/office/drawing/2014/main" id="{8D5456C9-5CF9-5922-68B9-A6156E386696}"/>
              </a:ext>
            </a:extLst>
          </p:cNvPr>
          <p:cNvSpPr>
            <a:spLocks noGrp="1"/>
          </p:cNvSpPr>
          <p:nvPr>
            <p:ph idx="1"/>
          </p:nvPr>
        </p:nvSpPr>
        <p:spPr/>
        <p:txBody>
          <a:bodyPr/>
          <a:lstStyle/>
          <a:p>
            <a:r>
              <a:rPr lang="en-US" dirty="0"/>
              <a:t>Since March 2024, attendance has been tracked and any member who goes below a 75 percent attendance rate for subcommittee or SURG working group meetings will be asked if they wish to continue serving.</a:t>
            </a:r>
          </a:p>
          <a:p>
            <a:r>
              <a:rPr lang="en-US" dirty="0"/>
              <a:t>If you cannot attend a meeting, please email SEI staff at least four business days in advance to ensure a quorum or rescheduling of the meeting if necessary. </a:t>
            </a:r>
          </a:p>
        </p:txBody>
      </p:sp>
    </p:spTree>
    <p:extLst>
      <p:ext uri="{BB962C8B-B14F-4D97-AF65-F5344CB8AC3E}">
        <p14:creationId xmlns:p14="http://schemas.microsoft.com/office/powerpoint/2010/main" val="2938130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EE8F0-C7DF-074B-7E08-EAC22B432356}"/>
              </a:ext>
            </a:extLst>
          </p:cNvPr>
          <p:cNvSpPr>
            <a:spLocks noGrp="1"/>
          </p:cNvSpPr>
          <p:nvPr>
            <p:ph type="title"/>
          </p:nvPr>
        </p:nvSpPr>
        <p:spPr/>
        <p:txBody>
          <a:bodyPr/>
          <a:lstStyle/>
          <a:p>
            <a:r>
              <a:rPr lang="en-US"/>
              <a:t>Recommendations Process</a:t>
            </a:r>
          </a:p>
        </p:txBody>
      </p:sp>
      <p:sp>
        <p:nvSpPr>
          <p:cNvPr id="3" name="Content Placeholder 2">
            <a:extLst>
              <a:ext uri="{FF2B5EF4-FFF2-40B4-BE49-F238E27FC236}">
                <a16:creationId xmlns:a16="http://schemas.microsoft.com/office/drawing/2014/main" id="{B2603B37-F19E-AA24-36C9-54A952FAA896}"/>
              </a:ext>
            </a:extLst>
          </p:cNvPr>
          <p:cNvSpPr>
            <a:spLocks noGrp="1"/>
          </p:cNvSpPr>
          <p:nvPr>
            <p:ph idx="1"/>
          </p:nvPr>
        </p:nvSpPr>
        <p:spPr>
          <a:xfrm>
            <a:off x="1143000" y="1791586"/>
            <a:ext cx="9872871" cy="4038600"/>
          </a:xfrm>
        </p:spPr>
        <p:txBody>
          <a:bodyPr/>
          <a:lstStyle/>
          <a:p>
            <a:r>
              <a:rPr lang="en-US" dirty="0"/>
              <a:t>Review survey in SurveyMonkey.</a:t>
            </a:r>
          </a:p>
          <a:p>
            <a:r>
              <a:rPr lang="en-US" dirty="0"/>
              <a:t>The earlier recommendations are submitted, the more time we have to schedule presentations and to refine the recommendation. </a:t>
            </a:r>
            <a:r>
              <a:rPr lang="en-US" b="1" dirty="0"/>
              <a:t>Please submit your ideas as early as possible!</a:t>
            </a:r>
          </a:p>
          <a:p>
            <a:r>
              <a:rPr lang="en-US" dirty="0"/>
              <a:t>All subcommittee members are encouraged to submit at least one recommendation.</a:t>
            </a:r>
          </a:p>
          <a:p>
            <a:r>
              <a:rPr lang="en-US" dirty="0"/>
              <a:t>Questions?</a:t>
            </a:r>
          </a:p>
        </p:txBody>
      </p:sp>
    </p:spTree>
    <p:extLst>
      <p:ext uri="{BB962C8B-B14F-4D97-AF65-F5344CB8AC3E}">
        <p14:creationId xmlns:p14="http://schemas.microsoft.com/office/powerpoint/2010/main" val="2731353203"/>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63fdef4-402a-4f9b-b351-f6170dd26047">
      <Terms xmlns="http://schemas.microsoft.com/office/infopath/2007/PartnerControls"/>
    </lcf76f155ced4ddcb4097134ff3c332f>
    <TaxCatchAll xmlns="3b4df8fd-d44d-4d9a-b1d8-65fa08866546" xsi:nil="true"/>
    <SharedWithUsers xmlns="3b4df8fd-d44d-4d9a-b1d8-65fa08866546">
      <UserInfo>
        <DisplayName>Emma Rodriguez</DisplayName>
        <AccountId>22</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99DA6830F8F5A42B3447107B7868813" ma:contentTypeVersion="18" ma:contentTypeDescription="Create a new document." ma:contentTypeScope="" ma:versionID="ce57a97fe7e017a4857592de74a68acc">
  <xsd:schema xmlns:xsd="http://www.w3.org/2001/XMLSchema" xmlns:xs="http://www.w3.org/2001/XMLSchema" xmlns:p="http://schemas.microsoft.com/office/2006/metadata/properties" xmlns:ns2="563fdef4-402a-4f9b-b351-f6170dd26047" xmlns:ns3="3b4df8fd-d44d-4d9a-b1d8-65fa08866546" targetNamespace="http://schemas.microsoft.com/office/2006/metadata/properties" ma:root="true" ma:fieldsID="83011f50c73d855d840270d30f215277" ns2:_="" ns3:_="">
    <xsd:import namespace="563fdef4-402a-4f9b-b351-f6170dd26047"/>
    <xsd:import namespace="3b4df8fd-d44d-4d9a-b1d8-65fa0886654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LengthInSecond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3fdef4-402a-4f9b-b351-f6170dd2604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133ba762-2ba6-4555-baae-00476115ebb8"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b4df8fd-d44d-4d9a-b1d8-65fa0886654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aa7a4322-10e7-41bc-8e81-358de4d6bd95}" ma:internalName="TaxCatchAll" ma:showField="CatchAllData" ma:web="3b4df8fd-d44d-4d9a-b1d8-65fa0886654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6DF411-073D-45EF-B071-600B93F0D972}">
  <ds:schemaRefs>
    <ds:schemaRef ds:uri="3b4df8fd-d44d-4d9a-b1d8-65fa08866546"/>
    <ds:schemaRef ds:uri="http://schemas.microsoft.com/office/infopath/2007/PartnerControls"/>
    <ds:schemaRef ds:uri="http://schemas.microsoft.com/office/2006/documentManagement/types"/>
    <ds:schemaRef ds:uri="563fdef4-402a-4f9b-b351-f6170dd26047"/>
    <ds:schemaRef ds:uri="http://purl.org/dc/elements/1.1/"/>
    <ds:schemaRef ds:uri="http://www.w3.org/XML/1998/namespace"/>
    <ds:schemaRef ds:uri="http://purl.org/dc/dcmitype/"/>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58F6D6D6-C790-4C52-ACD6-0C1BE1D22442}">
  <ds:schemaRefs>
    <ds:schemaRef ds:uri="http://schemas.microsoft.com/sharepoint/v3/contenttype/forms"/>
  </ds:schemaRefs>
</ds:datastoreItem>
</file>

<file path=customXml/itemProps3.xml><?xml version="1.0" encoding="utf-8"?>
<ds:datastoreItem xmlns:ds="http://schemas.openxmlformats.org/officeDocument/2006/customXml" ds:itemID="{0F01D3F9-B857-4C19-B8A9-8E714BBC12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3fdef4-402a-4f9b-b351-f6170dd26047"/>
    <ds:schemaRef ds:uri="3b4df8fd-d44d-4d9a-b1d8-65fa088665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TM03457444[[fn=Basis]]</Template>
  <TotalTime>1013</TotalTime>
  <Words>2308</Words>
  <Application>Microsoft Office PowerPoint</Application>
  <PresentationFormat>Widescreen</PresentationFormat>
  <Paragraphs>257</Paragraphs>
  <Slides>29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Corbel</vt:lpstr>
      <vt:lpstr>Times New Roman</vt:lpstr>
      <vt:lpstr>Basis</vt:lpstr>
      <vt:lpstr>     TREATMENT &amp; RECOVERY Subcommittee </vt:lpstr>
      <vt:lpstr>1. Call to Order and Roll Call to Establish Quorum </vt:lpstr>
      <vt:lpstr>1. Call to Order and Roll Call to Establish Quorum Cont.</vt:lpstr>
      <vt:lpstr>2. Public Comment </vt:lpstr>
      <vt:lpstr>Public Comment </vt:lpstr>
      <vt:lpstr>3. Review and approve November 5, 2024 Treatment &amp; RECOVERY subcommittee meeting Minutes</vt:lpstr>
      <vt:lpstr>4. 2025 Subcommittee reorientation</vt:lpstr>
      <vt:lpstr>Attendance</vt:lpstr>
      <vt:lpstr>Recommendations Process</vt:lpstr>
      <vt:lpstr>5. Review AB374 Section 10 requirements and Subpopulations addressed in Prior Recommendations</vt:lpstr>
      <vt:lpstr>2024 Treatment and Recovery Recommendations (Part 1)</vt:lpstr>
      <vt:lpstr>2024 Treatment and Recovery Recommendations (Part 2)</vt:lpstr>
      <vt:lpstr>Legislative Language and Response Subcommittee Assignments Overview</vt:lpstr>
      <vt:lpstr>Legislative Language and Treatment and Recovery Subcommittee Assignments </vt:lpstr>
      <vt:lpstr>Legislative Language and Cross-Cutting Assignments (Part 1)</vt:lpstr>
      <vt:lpstr>Legislative Language and Cross-Cutting Assignments (Part 2)</vt:lpstr>
      <vt:lpstr>Number of Recommendations Aligned with Treatment and Recovery Subcommittee and Cross-Cutting Assignments</vt:lpstr>
      <vt:lpstr>Number of Times Response Recommendations Aligned with Assigned AB374 Components</vt:lpstr>
      <vt:lpstr>Number of Times All SURG Recommendations Aligned with Cross-Cutting AB374 Components</vt:lpstr>
      <vt:lpstr>Number of Times Special Populations Impacted by Recommendations Across 2023 and 2024</vt:lpstr>
      <vt:lpstr>6. Planning for 2025 Response subcommittee meetings</vt:lpstr>
      <vt:lpstr>Planning for 2025 Treatment &amp; Recovery Subcommittee Meetings </vt:lpstr>
      <vt:lpstr>Planning for 2025 Treatment &amp; Recovery Subcommittee Meetings, Cont.</vt:lpstr>
      <vt:lpstr>7. Discuss report out for April 9 surg meeting</vt:lpstr>
      <vt:lpstr>SURVEY LINK FOR RECOMMENDATIONS</vt:lpstr>
      <vt:lpstr>8. Public comment</vt:lpstr>
      <vt:lpstr>Public Comment</vt:lpstr>
      <vt:lpstr>9. Adjournment</vt:lpstr>
      <vt:lpstr>Additional Information, Resources &amp; Updates Available At: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Prevention  Committee</dc:title>
  <dc:creator>Sarah Marschall</dc:creator>
  <cp:lastModifiedBy>Mary O'Leary</cp:lastModifiedBy>
  <cp:revision>2</cp:revision>
  <dcterms:created xsi:type="dcterms:W3CDTF">2022-03-23T22:41:25Z</dcterms:created>
  <dcterms:modified xsi:type="dcterms:W3CDTF">2025-02-24T21:40:46Z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0x010100399DA6830F8F5A42B3447107B7868813</vt:lpwstr>
  </property>
  <property fmtid="{D5CDD505-2E9C-101B-9397-08002B2CF9AE}" pid="3" name="MediaServiceImageTags">
    <vt:lpwstr/>
  </property>
</Properties>
</file>